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16"/>
  </p:notesMasterIdLst>
  <p:sldIdLst>
    <p:sldId id="257" r:id="rId2"/>
    <p:sldId id="258" r:id="rId3"/>
    <p:sldId id="259" r:id="rId4"/>
    <p:sldId id="260" r:id="rId5"/>
    <p:sldId id="261" r:id="rId6"/>
    <p:sldId id="262" r:id="rId7"/>
    <p:sldId id="352" r:id="rId8"/>
    <p:sldId id="353" r:id="rId9"/>
    <p:sldId id="354" r:id="rId10"/>
    <p:sldId id="263" r:id="rId11"/>
    <p:sldId id="264" r:id="rId12"/>
    <p:sldId id="265" r:id="rId13"/>
    <p:sldId id="266" r:id="rId14"/>
    <p:sldId id="267" r:id="rId15"/>
    <p:sldId id="369" r:id="rId16"/>
    <p:sldId id="370" r:id="rId17"/>
    <p:sldId id="371" r:id="rId18"/>
    <p:sldId id="373" r:id="rId19"/>
    <p:sldId id="374" r:id="rId20"/>
    <p:sldId id="375" r:id="rId21"/>
    <p:sldId id="378" r:id="rId22"/>
    <p:sldId id="379" r:id="rId23"/>
    <p:sldId id="381" r:id="rId24"/>
    <p:sldId id="355"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382" r:id="rId38"/>
    <p:sldId id="383" r:id="rId39"/>
    <p:sldId id="384" r:id="rId40"/>
    <p:sldId id="385" r:id="rId41"/>
    <p:sldId id="386" r:id="rId42"/>
    <p:sldId id="387" r:id="rId43"/>
    <p:sldId id="388" r:id="rId44"/>
    <p:sldId id="389" r:id="rId45"/>
    <p:sldId id="390" r:id="rId46"/>
    <p:sldId id="356" r:id="rId47"/>
    <p:sldId id="280" r:id="rId48"/>
    <p:sldId id="293" r:id="rId49"/>
    <p:sldId id="294" r:id="rId50"/>
    <p:sldId id="282" r:id="rId51"/>
    <p:sldId id="283" r:id="rId52"/>
    <p:sldId id="284" r:id="rId53"/>
    <p:sldId id="285" r:id="rId54"/>
    <p:sldId id="358" r:id="rId55"/>
    <p:sldId id="287" r:id="rId56"/>
    <p:sldId id="391" r:id="rId57"/>
    <p:sldId id="437" r:id="rId58"/>
    <p:sldId id="316" r:id="rId59"/>
    <p:sldId id="289" r:id="rId60"/>
    <p:sldId id="315" r:id="rId61"/>
    <p:sldId id="288" r:id="rId62"/>
    <p:sldId id="392" r:id="rId63"/>
    <p:sldId id="393" r:id="rId64"/>
    <p:sldId id="428" r:id="rId65"/>
    <p:sldId id="432" r:id="rId66"/>
    <p:sldId id="394" r:id="rId67"/>
    <p:sldId id="396" r:id="rId68"/>
    <p:sldId id="399" r:id="rId69"/>
    <p:sldId id="413" r:id="rId70"/>
    <p:sldId id="435" r:id="rId71"/>
    <p:sldId id="436" r:id="rId72"/>
    <p:sldId id="424" r:id="rId73"/>
    <p:sldId id="429" r:id="rId74"/>
    <p:sldId id="425" r:id="rId75"/>
    <p:sldId id="418" r:id="rId76"/>
    <p:sldId id="402" r:id="rId77"/>
    <p:sldId id="405" r:id="rId78"/>
    <p:sldId id="403" r:id="rId79"/>
    <p:sldId id="404" r:id="rId80"/>
    <p:sldId id="400" r:id="rId81"/>
    <p:sldId id="401" r:id="rId82"/>
    <p:sldId id="292" r:id="rId83"/>
    <p:sldId id="291" r:id="rId84"/>
    <p:sldId id="330" r:id="rId85"/>
    <p:sldId id="331" r:id="rId86"/>
    <p:sldId id="332" r:id="rId87"/>
    <p:sldId id="351" r:id="rId88"/>
    <p:sldId id="295" r:id="rId89"/>
    <p:sldId id="326" r:id="rId90"/>
    <p:sldId id="296" r:id="rId91"/>
    <p:sldId id="297" r:id="rId92"/>
    <p:sldId id="298" r:id="rId93"/>
    <p:sldId id="299" r:id="rId94"/>
    <p:sldId id="360" r:id="rId95"/>
    <p:sldId id="302" r:id="rId96"/>
    <p:sldId id="303" r:id="rId97"/>
    <p:sldId id="304" r:id="rId98"/>
    <p:sldId id="305" r:id="rId99"/>
    <p:sldId id="362" r:id="rId100"/>
    <p:sldId id="363" r:id="rId101"/>
    <p:sldId id="364" r:id="rId102"/>
    <p:sldId id="365" r:id="rId103"/>
    <p:sldId id="366" r:id="rId104"/>
    <p:sldId id="367" r:id="rId105"/>
    <p:sldId id="376" r:id="rId106"/>
    <p:sldId id="357" r:id="rId107"/>
    <p:sldId id="306" r:id="rId108"/>
    <p:sldId id="307" r:id="rId109"/>
    <p:sldId id="327" r:id="rId110"/>
    <p:sldId id="308" r:id="rId111"/>
    <p:sldId id="309" r:id="rId112"/>
    <p:sldId id="310" r:id="rId113"/>
    <p:sldId id="328" r:id="rId114"/>
    <p:sldId id="311" r:id="rId1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7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37" autoAdjust="0"/>
    <p:restoredTop sz="94660"/>
  </p:normalViewPr>
  <p:slideViewPr>
    <p:cSldViewPr snapToGrid="0">
      <p:cViewPr varScale="1">
        <p:scale>
          <a:sx n="82" d="100"/>
          <a:sy n="82" d="100"/>
        </p:scale>
        <p:origin x="461" y="72"/>
      </p:cViewPr>
      <p:guideLst/>
    </p:cSldViewPr>
  </p:slideViewPr>
  <p:notesTextViewPr>
    <p:cViewPr>
      <p:scale>
        <a:sx n="1" d="1"/>
        <a:sy n="1" d="1"/>
      </p:scale>
      <p:origin x="0" y="0"/>
    </p:cViewPr>
  </p:notesTextViewPr>
  <p:notesViewPr>
    <p:cSldViewPr snapToGrid="0">
      <p:cViewPr varScale="1">
        <p:scale>
          <a:sx n="62" d="100"/>
          <a:sy n="62" d="100"/>
        </p:scale>
        <p:origin x="3226"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03878-E1E0-4CCC-A457-78C53941FE29}" type="datetimeFigureOut">
              <a:rPr lang="en-US" smtClean="0"/>
              <a:t>8/31/2023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719B96-B7DF-4688-BAD0-3AE1A5E7F0E7}" type="slidenum">
              <a:rPr lang="en-US" smtClean="0"/>
              <a:t>‹#›</a:t>
            </a:fld>
            <a:endParaRPr lang="en-US"/>
          </a:p>
        </p:txBody>
      </p:sp>
    </p:spTree>
    <p:extLst>
      <p:ext uri="{BB962C8B-B14F-4D97-AF65-F5344CB8AC3E}">
        <p14:creationId xmlns:p14="http://schemas.microsoft.com/office/powerpoint/2010/main" val="2313831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DDBACE-0F8F-43FD-98F0-DEE13552DADA}" type="slidenum">
              <a:rPr lang="en-US" noProof="0" smtClean="0"/>
              <a:t>58</a:t>
            </a:fld>
            <a:endParaRPr lang="en-US" noProof="0"/>
          </a:p>
        </p:txBody>
      </p:sp>
      <p:sp>
        <p:nvSpPr>
          <p:cNvPr id="5" name="Footer Placeholder 4">
            <a:extLst>
              <a:ext uri="{FF2B5EF4-FFF2-40B4-BE49-F238E27FC236}">
                <a16:creationId xmlns:a16="http://schemas.microsoft.com/office/drawing/2014/main" id="{4606BEFF-3781-0922-089B-7565FC4FFB3B}"/>
              </a:ext>
            </a:extLst>
          </p:cNvPr>
          <p:cNvSpPr>
            <a:spLocks noGrp="1"/>
          </p:cNvSpPr>
          <p:nvPr>
            <p:ph type="ftr" sz="quarter" idx="4"/>
          </p:nvPr>
        </p:nvSpPr>
        <p:spPr/>
        <p:txBody>
          <a:bodyPr/>
          <a:lstStyle/>
          <a:p>
            <a:r>
              <a:rPr lang="en-US"/>
              <a:t>faculty of computing /IT20264048 Dissanayaka.D.M.R.A</a:t>
            </a:r>
            <a:endParaRPr lang="en-US" dirty="0"/>
          </a:p>
        </p:txBody>
      </p:sp>
    </p:spTree>
    <p:extLst>
      <p:ext uri="{BB962C8B-B14F-4D97-AF65-F5344CB8AC3E}">
        <p14:creationId xmlns:p14="http://schemas.microsoft.com/office/powerpoint/2010/main" val="744725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DDBACE-0F8F-43FD-98F0-DEE13552DADA}" type="slidenum">
              <a:rPr lang="en-US" noProof="0" smtClean="0"/>
              <a:t>60</a:t>
            </a:fld>
            <a:endParaRPr lang="en-US" noProof="0"/>
          </a:p>
        </p:txBody>
      </p:sp>
      <p:sp>
        <p:nvSpPr>
          <p:cNvPr id="5" name="Footer Placeholder 4">
            <a:extLst>
              <a:ext uri="{FF2B5EF4-FFF2-40B4-BE49-F238E27FC236}">
                <a16:creationId xmlns:a16="http://schemas.microsoft.com/office/drawing/2014/main" id="{0DF4BC2A-C4D5-CFDD-3ED9-42569FD899BB}"/>
              </a:ext>
            </a:extLst>
          </p:cNvPr>
          <p:cNvSpPr>
            <a:spLocks noGrp="1"/>
          </p:cNvSpPr>
          <p:nvPr>
            <p:ph type="ftr" sz="quarter" idx="4"/>
          </p:nvPr>
        </p:nvSpPr>
        <p:spPr/>
        <p:txBody>
          <a:bodyPr/>
          <a:lstStyle/>
          <a:p>
            <a:r>
              <a:rPr lang="en-US"/>
              <a:t>faculty of computing /IT20264048 Dissanayaka.D.M.R.A</a:t>
            </a:r>
            <a:endParaRPr lang="en-US" dirty="0"/>
          </a:p>
        </p:txBody>
      </p:sp>
    </p:spTree>
    <p:extLst>
      <p:ext uri="{BB962C8B-B14F-4D97-AF65-F5344CB8AC3E}">
        <p14:creationId xmlns:p14="http://schemas.microsoft.com/office/powerpoint/2010/main" val="997479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E0081-5454-DD0D-C774-0D01ACDCE5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5119B2-E8CB-D629-E644-349EA93C75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29DC67-733B-1B1D-3040-BFF65E3C8D1B}"/>
              </a:ext>
            </a:extLst>
          </p:cNvPr>
          <p:cNvSpPr>
            <a:spLocks noGrp="1"/>
          </p:cNvSpPr>
          <p:nvPr>
            <p:ph type="dt" sz="half" idx="10"/>
          </p:nvPr>
        </p:nvSpPr>
        <p:spPr/>
        <p:txBody>
          <a:bodyPr/>
          <a:lstStyle/>
          <a:p>
            <a:fld id="{7204F4B4-301E-4658-9716-C2784C60D4AF}" type="datetimeFigureOut">
              <a:rPr lang="en-US" smtClean="0"/>
              <a:t>8/31/2023</a:t>
            </a:fld>
            <a:endParaRPr lang="en-US"/>
          </a:p>
        </p:txBody>
      </p:sp>
      <p:sp>
        <p:nvSpPr>
          <p:cNvPr id="5" name="Footer Placeholder 4">
            <a:extLst>
              <a:ext uri="{FF2B5EF4-FFF2-40B4-BE49-F238E27FC236}">
                <a16:creationId xmlns:a16="http://schemas.microsoft.com/office/drawing/2014/main" id="{C5EB9A3A-F210-473A-4D6A-0CA82A4D02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A0688-FED4-E6FE-9BA4-BE17DE3F1919}"/>
              </a:ext>
            </a:extLst>
          </p:cNvPr>
          <p:cNvSpPr>
            <a:spLocks noGrp="1"/>
          </p:cNvSpPr>
          <p:nvPr>
            <p:ph type="sldNum" sz="quarter" idx="12"/>
          </p:nvPr>
        </p:nvSpPr>
        <p:spPr/>
        <p:txBody>
          <a:bodyPr/>
          <a:lstStyle/>
          <a:p>
            <a:fld id="{A24DF3F9-6EAB-4743-A521-5F2239FFCCCB}" type="slidenum">
              <a:rPr lang="en-US" smtClean="0"/>
              <a:t>‹#›</a:t>
            </a:fld>
            <a:endParaRPr lang="en-US"/>
          </a:p>
        </p:txBody>
      </p:sp>
    </p:spTree>
    <p:extLst>
      <p:ext uri="{BB962C8B-B14F-4D97-AF65-F5344CB8AC3E}">
        <p14:creationId xmlns:p14="http://schemas.microsoft.com/office/powerpoint/2010/main" val="2995133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CABA6-3ACB-9F5F-104A-9A5202F8D9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E3A90F5-2179-2EAD-A68C-2540FD6E75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C1B339-F79D-9823-F281-5296019E995B}"/>
              </a:ext>
            </a:extLst>
          </p:cNvPr>
          <p:cNvSpPr>
            <a:spLocks noGrp="1"/>
          </p:cNvSpPr>
          <p:nvPr>
            <p:ph type="dt" sz="half" idx="10"/>
          </p:nvPr>
        </p:nvSpPr>
        <p:spPr/>
        <p:txBody>
          <a:bodyPr/>
          <a:lstStyle/>
          <a:p>
            <a:fld id="{7204F4B4-301E-4658-9716-C2784C60D4AF}" type="datetimeFigureOut">
              <a:rPr lang="en-US" smtClean="0"/>
              <a:t>8/31/2023</a:t>
            </a:fld>
            <a:endParaRPr lang="en-US"/>
          </a:p>
        </p:txBody>
      </p:sp>
      <p:sp>
        <p:nvSpPr>
          <p:cNvPr id="5" name="Footer Placeholder 4">
            <a:extLst>
              <a:ext uri="{FF2B5EF4-FFF2-40B4-BE49-F238E27FC236}">
                <a16:creationId xmlns:a16="http://schemas.microsoft.com/office/drawing/2014/main" id="{A20EC924-0E9B-04DA-BA38-E678826EB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9A5C78-4DB3-5930-730C-1AD8CB97E5E2}"/>
              </a:ext>
            </a:extLst>
          </p:cNvPr>
          <p:cNvSpPr>
            <a:spLocks noGrp="1"/>
          </p:cNvSpPr>
          <p:nvPr>
            <p:ph type="sldNum" sz="quarter" idx="12"/>
          </p:nvPr>
        </p:nvSpPr>
        <p:spPr/>
        <p:txBody>
          <a:bodyPr/>
          <a:lstStyle/>
          <a:p>
            <a:fld id="{A24DF3F9-6EAB-4743-A521-5F2239FFCCCB}" type="slidenum">
              <a:rPr lang="en-US" smtClean="0"/>
              <a:t>‹#›</a:t>
            </a:fld>
            <a:endParaRPr lang="en-US"/>
          </a:p>
        </p:txBody>
      </p:sp>
    </p:spTree>
    <p:extLst>
      <p:ext uri="{BB962C8B-B14F-4D97-AF65-F5344CB8AC3E}">
        <p14:creationId xmlns:p14="http://schemas.microsoft.com/office/powerpoint/2010/main" val="3630737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BB337A-0386-DF0B-A33C-1B73CA8A40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2F29C2-524D-894A-61B4-26FA1A6457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AC3893-5C8A-7E7C-E4CA-4357F4B25B5F}"/>
              </a:ext>
            </a:extLst>
          </p:cNvPr>
          <p:cNvSpPr>
            <a:spLocks noGrp="1"/>
          </p:cNvSpPr>
          <p:nvPr>
            <p:ph type="dt" sz="half" idx="10"/>
          </p:nvPr>
        </p:nvSpPr>
        <p:spPr/>
        <p:txBody>
          <a:bodyPr/>
          <a:lstStyle/>
          <a:p>
            <a:fld id="{7204F4B4-301E-4658-9716-C2784C60D4AF}" type="datetimeFigureOut">
              <a:rPr lang="en-US" smtClean="0"/>
              <a:t>8/31/2023</a:t>
            </a:fld>
            <a:endParaRPr lang="en-US"/>
          </a:p>
        </p:txBody>
      </p:sp>
      <p:sp>
        <p:nvSpPr>
          <p:cNvPr id="5" name="Footer Placeholder 4">
            <a:extLst>
              <a:ext uri="{FF2B5EF4-FFF2-40B4-BE49-F238E27FC236}">
                <a16:creationId xmlns:a16="http://schemas.microsoft.com/office/drawing/2014/main" id="{0F09A0A7-3A44-8681-A74D-544B6592D7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4B12EE-F119-267A-3FED-00641493B5FF}"/>
              </a:ext>
            </a:extLst>
          </p:cNvPr>
          <p:cNvSpPr>
            <a:spLocks noGrp="1"/>
          </p:cNvSpPr>
          <p:nvPr>
            <p:ph type="sldNum" sz="quarter" idx="12"/>
          </p:nvPr>
        </p:nvSpPr>
        <p:spPr/>
        <p:txBody>
          <a:bodyPr/>
          <a:lstStyle/>
          <a:p>
            <a:fld id="{A24DF3F9-6EAB-4743-A521-5F2239FFCCCB}" type="slidenum">
              <a:rPr lang="en-US" smtClean="0"/>
              <a:t>‹#›</a:t>
            </a:fld>
            <a:endParaRPr lang="en-US"/>
          </a:p>
        </p:txBody>
      </p:sp>
    </p:spTree>
    <p:extLst>
      <p:ext uri="{BB962C8B-B14F-4D97-AF65-F5344CB8AC3E}">
        <p14:creationId xmlns:p14="http://schemas.microsoft.com/office/powerpoint/2010/main" val="2171449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A92D3-F4D2-6B75-3575-B161C0A980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921E1E-9546-092A-976C-56D4EFCB53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ED45A0-14D0-87D5-E61A-2AD2875E23FA}"/>
              </a:ext>
            </a:extLst>
          </p:cNvPr>
          <p:cNvSpPr>
            <a:spLocks noGrp="1"/>
          </p:cNvSpPr>
          <p:nvPr>
            <p:ph type="dt" sz="half" idx="10"/>
          </p:nvPr>
        </p:nvSpPr>
        <p:spPr/>
        <p:txBody>
          <a:bodyPr/>
          <a:lstStyle/>
          <a:p>
            <a:fld id="{7204F4B4-301E-4658-9716-C2784C60D4AF}" type="datetimeFigureOut">
              <a:rPr lang="en-US" smtClean="0"/>
              <a:t>8/31/2023</a:t>
            </a:fld>
            <a:endParaRPr lang="en-US"/>
          </a:p>
        </p:txBody>
      </p:sp>
      <p:sp>
        <p:nvSpPr>
          <p:cNvPr id="5" name="Footer Placeholder 4">
            <a:extLst>
              <a:ext uri="{FF2B5EF4-FFF2-40B4-BE49-F238E27FC236}">
                <a16:creationId xmlns:a16="http://schemas.microsoft.com/office/drawing/2014/main" id="{D5D12A7E-C9B7-EF47-3CA1-037492A99F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DF8B15-C6B0-53F9-6C36-371977A5A022}"/>
              </a:ext>
            </a:extLst>
          </p:cNvPr>
          <p:cNvSpPr>
            <a:spLocks noGrp="1"/>
          </p:cNvSpPr>
          <p:nvPr>
            <p:ph type="sldNum" sz="quarter" idx="12"/>
          </p:nvPr>
        </p:nvSpPr>
        <p:spPr/>
        <p:txBody>
          <a:bodyPr/>
          <a:lstStyle/>
          <a:p>
            <a:fld id="{A24DF3F9-6EAB-4743-A521-5F2239FFCCCB}" type="slidenum">
              <a:rPr lang="en-US" smtClean="0"/>
              <a:t>‹#›</a:t>
            </a:fld>
            <a:endParaRPr lang="en-US"/>
          </a:p>
        </p:txBody>
      </p:sp>
    </p:spTree>
    <p:extLst>
      <p:ext uri="{BB962C8B-B14F-4D97-AF65-F5344CB8AC3E}">
        <p14:creationId xmlns:p14="http://schemas.microsoft.com/office/powerpoint/2010/main" val="3618237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95789-283E-076D-0DA7-5DACBB89BA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DF5011-B8E6-4BF4-73AD-43EC684C45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204322-EDD7-6AC0-46EE-A942FC5F3250}"/>
              </a:ext>
            </a:extLst>
          </p:cNvPr>
          <p:cNvSpPr>
            <a:spLocks noGrp="1"/>
          </p:cNvSpPr>
          <p:nvPr>
            <p:ph type="dt" sz="half" idx="10"/>
          </p:nvPr>
        </p:nvSpPr>
        <p:spPr/>
        <p:txBody>
          <a:bodyPr/>
          <a:lstStyle/>
          <a:p>
            <a:fld id="{7204F4B4-301E-4658-9716-C2784C60D4AF}" type="datetimeFigureOut">
              <a:rPr lang="en-US" smtClean="0"/>
              <a:t>8/31/2023</a:t>
            </a:fld>
            <a:endParaRPr lang="en-US"/>
          </a:p>
        </p:txBody>
      </p:sp>
      <p:sp>
        <p:nvSpPr>
          <p:cNvPr id="5" name="Footer Placeholder 4">
            <a:extLst>
              <a:ext uri="{FF2B5EF4-FFF2-40B4-BE49-F238E27FC236}">
                <a16:creationId xmlns:a16="http://schemas.microsoft.com/office/drawing/2014/main" id="{3F414DA1-2887-264F-DD85-A622BA1B55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653C40-F815-19E1-C799-ABE59B30D3E3}"/>
              </a:ext>
            </a:extLst>
          </p:cNvPr>
          <p:cNvSpPr>
            <a:spLocks noGrp="1"/>
          </p:cNvSpPr>
          <p:nvPr>
            <p:ph type="sldNum" sz="quarter" idx="12"/>
          </p:nvPr>
        </p:nvSpPr>
        <p:spPr/>
        <p:txBody>
          <a:bodyPr/>
          <a:lstStyle/>
          <a:p>
            <a:fld id="{A24DF3F9-6EAB-4743-A521-5F2239FFCCCB}" type="slidenum">
              <a:rPr lang="en-US" smtClean="0"/>
              <a:t>‹#›</a:t>
            </a:fld>
            <a:endParaRPr lang="en-US"/>
          </a:p>
        </p:txBody>
      </p:sp>
    </p:spTree>
    <p:extLst>
      <p:ext uri="{BB962C8B-B14F-4D97-AF65-F5344CB8AC3E}">
        <p14:creationId xmlns:p14="http://schemas.microsoft.com/office/powerpoint/2010/main" val="1020605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EDC1-0B47-5566-BB73-8C70ABCEEE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586FA0-79BF-3338-04C9-71CD35947B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D4A572-7EB1-0D8A-237F-ABF5AC579C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604978-910B-2144-BCED-83E8E6E7707F}"/>
              </a:ext>
            </a:extLst>
          </p:cNvPr>
          <p:cNvSpPr>
            <a:spLocks noGrp="1"/>
          </p:cNvSpPr>
          <p:nvPr>
            <p:ph type="dt" sz="half" idx="10"/>
          </p:nvPr>
        </p:nvSpPr>
        <p:spPr/>
        <p:txBody>
          <a:bodyPr/>
          <a:lstStyle/>
          <a:p>
            <a:fld id="{7204F4B4-301E-4658-9716-C2784C60D4AF}" type="datetimeFigureOut">
              <a:rPr lang="en-US" smtClean="0"/>
              <a:t>8/31/2023</a:t>
            </a:fld>
            <a:endParaRPr lang="en-US"/>
          </a:p>
        </p:txBody>
      </p:sp>
      <p:sp>
        <p:nvSpPr>
          <p:cNvPr id="6" name="Footer Placeholder 5">
            <a:extLst>
              <a:ext uri="{FF2B5EF4-FFF2-40B4-BE49-F238E27FC236}">
                <a16:creationId xmlns:a16="http://schemas.microsoft.com/office/drawing/2014/main" id="{8833095B-EBEC-079E-094F-61AF39A14B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32E3A-9FE8-0513-EEFA-52B8631FE902}"/>
              </a:ext>
            </a:extLst>
          </p:cNvPr>
          <p:cNvSpPr>
            <a:spLocks noGrp="1"/>
          </p:cNvSpPr>
          <p:nvPr>
            <p:ph type="sldNum" sz="quarter" idx="12"/>
          </p:nvPr>
        </p:nvSpPr>
        <p:spPr/>
        <p:txBody>
          <a:bodyPr/>
          <a:lstStyle/>
          <a:p>
            <a:fld id="{A24DF3F9-6EAB-4743-A521-5F2239FFCCCB}" type="slidenum">
              <a:rPr lang="en-US" smtClean="0"/>
              <a:t>‹#›</a:t>
            </a:fld>
            <a:endParaRPr lang="en-US"/>
          </a:p>
        </p:txBody>
      </p:sp>
    </p:spTree>
    <p:extLst>
      <p:ext uri="{BB962C8B-B14F-4D97-AF65-F5344CB8AC3E}">
        <p14:creationId xmlns:p14="http://schemas.microsoft.com/office/powerpoint/2010/main" val="242118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8DFEE-2D96-54EC-502B-162F00EDDB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3D0D52-BC93-FBF4-85AC-EA25F0F98D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F94E73-CF5D-7F68-DCFF-8BF84E1425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C67D16-7DB8-E018-9879-8872DA8532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3C0520-960E-D5B2-E0A0-20D0894C59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AC3595-ABF5-36A0-C574-5AB4A79EF5E0}"/>
              </a:ext>
            </a:extLst>
          </p:cNvPr>
          <p:cNvSpPr>
            <a:spLocks noGrp="1"/>
          </p:cNvSpPr>
          <p:nvPr>
            <p:ph type="dt" sz="half" idx="10"/>
          </p:nvPr>
        </p:nvSpPr>
        <p:spPr/>
        <p:txBody>
          <a:bodyPr/>
          <a:lstStyle/>
          <a:p>
            <a:fld id="{7204F4B4-301E-4658-9716-C2784C60D4AF}" type="datetimeFigureOut">
              <a:rPr lang="en-US" smtClean="0"/>
              <a:t>8/31/2023</a:t>
            </a:fld>
            <a:endParaRPr lang="en-US"/>
          </a:p>
        </p:txBody>
      </p:sp>
      <p:sp>
        <p:nvSpPr>
          <p:cNvPr id="8" name="Footer Placeholder 7">
            <a:extLst>
              <a:ext uri="{FF2B5EF4-FFF2-40B4-BE49-F238E27FC236}">
                <a16:creationId xmlns:a16="http://schemas.microsoft.com/office/drawing/2014/main" id="{58A90E0F-2310-9C0A-7C7E-241D3B9767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6D67ED-C573-EB4A-44F9-F9F037CBA1C7}"/>
              </a:ext>
            </a:extLst>
          </p:cNvPr>
          <p:cNvSpPr>
            <a:spLocks noGrp="1"/>
          </p:cNvSpPr>
          <p:nvPr>
            <p:ph type="sldNum" sz="quarter" idx="12"/>
          </p:nvPr>
        </p:nvSpPr>
        <p:spPr/>
        <p:txBody>
          <a:bodyPr/>
          <a:lstStyle/>
          <a:p>
            <a:fld id="{A24DF3F9-6EAB-4743-A521-5F2239FFCCCB}" type="slidenum">
              <a:rPr lang="en-US" smtClean="0"/>
              <a:t>‹#›</a:t>
            </a:fld>
            <a:endParaRPr lang="en-US"/>
          </a:p>
        </p:txBody>
      </p:sp>
    </p:spTree>
    <p:extLst>
      <p:ext uri="{BB962C8B-B14F-4D97-AF65-F5344CB8AC3E}">
        <p14:creationId xmlns:p14="http://schemas.microsoft.com/office/powerpoint/2010/main" val="1890821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48C83-4357-6146-3FE5-391AEC04C9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77E8E1-D768-E944-7717-CB10394E1AE7}"/>
              </a:ext>
            </a:extLst>
          </p:cNvPr>
          <p:cNvSpPr>
            <a:spLocks noGrp="1"/>
          </p:cNvSpPr>
          <p:nvPr>
            <p:ph type="dt" sz="half" idx="10"/>
          </p:nvPr>
        </p:nvSpPr>
        <p:spPr/>
        <p:txBody>
          <a:bodyPr/>
          <a:lstStyle/>
          <a:p>
            <a:fld id="{7204F4B4-301E-4658-9716-C2784C60D4AF}" type="datetimeFigureOut">
              <a:rPr lang="en-US" smtClean="0"/>
              <a:t>8/31/2023</a:t>
            </a:fld>
            <a:endParaRPr lang="en-US"/>
          </a:p>
        </p:txBody>
      </p:sp>
      <p:sp>
        <p:nvSpPr>
          <p:cNvPr id="4" name="Footer Placeholder 3">
            <a:extLst>
              <a:ext uri="{FF2B5EF4-FFF2-40B4-BE49-F238E27FC236}">
                <a16:creationId xmlns:a16="http://schemas.microsoft.com/office/drawing/2014/main" id="{8149E7E5-FC4E-5D18-6372-784B54A5CE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437733-173A-91FF-D758-A982FD70B81A}"/>
              </a:ext>
            </a:extLst>
          </p:cNvPr>
          <p:cNvSpPr>
            <a:spLocks noGrp="1"/>
          </p:cNvSpPr>
          <p:nvPr>
            <p:ph type="sldNum" sz="quarter" idx="12"/>
          </p:nvPr>
        </p:nvSpPr>
        <p:spPr/>
        <p:txBody>
          <a:bodyPr/>
          <a:lstStyle/>
          <a:p>
            <a:fld id="{A24DF3F9-6EAB-4743-A521-5F2239FFCCCB}" type="slidenum">
              <a:rPr lang="en-US" smtClean="0"/>
              <a:t>‹#›</a:t>
            </a:fld>
            <a:endParaRPr lang="en-US"/>
          </a:p>
        </p:txBody>
      </p:sp>
    </p:spTree>
    <p:extLst>
      <p:ext uri="{BB962C8B-B14F-4D97-AF65-F5344CB8AC3E}">
        <p14:creationId xmlns:p14="http://schemas.microsoft.com/office/powerpoint/2010/main" val="37329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4AAB74-5C0C-92BB-E9FE-5FDED99EF811}"/>
              </a:ext>
            </a:extLst>
          </p:cNvPr>
          <p:cNvSpPr>
            <a:spLocks noGrp="1"/>
          </p:cNvSpPr>
          <p:nvPr>
            <p:ph type="dt" sz="half" idx="10"/>
          </p:nvPr>
        </p:nvSpPr>
        <p:spPr/>
        <p:txBody>
          <a:bodyPr/>
          <a:lstStyle/>
          <a:p>
            <a:fld id="{7204F4B4-301E-4658-9716-C2784C60D4AF}" type="datetimeFigureOut">
              <a:rPr lang="en-US" smtClean="0"/>
              <a:t>8/31/2023</a:t>
            </a:fld>
            <a:endParaRPr lang="en-US"/>
          </a:p>
        </p:txBody>
      </p:sp>
      <p:sp>
        <p:nvSpPr>
          <p:cNvPr id="3" name="Footer Placeholder 2">
            <a:extLst>
              <a:ext uri="{FF2B5EF4-FFF2-40B4-BE49-F238E27FC236}">
                <a16:creationId xmlns:a16="http://schemas.microsoft.com/office/drawing/2014/main" id="{2C4E911C-5AAF-B4DE-716E-CAE43C73547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E9E9F9-DECA-8417-7C23-AAE42D7E548A}"/>
              </a:ext>
            </a:extLst>
          </p:cNvPr>
          <p:cNvSpPr>
            <a:spLocks noGrp="1"/>
          </p:cNvSpPr>
          <p:nvPr>
            <p:ph type="sldNum" sz="quarter" idx="12"/>
          </p:nvPr>
        </p:nvSpPr>
        <p:spPr/>
        <p:txBody>
          <a:bodyPr/>
          <a:lstStyle/>
          <a:p>
            <a:fld id="{A24DF3F9-6EAB-4743-A521-5F2239FFCCCB}" type="slidenum">
              <a:rPr lang="en-US" smtClean="0"/>
              <a:t>‹#›</a:t>
            </a:fld>
            <a:endParaRPr lang="en-US"/>
          </a:p>
        </p:txBody>
      </p:sp>
    </p:spTree>
    <p:extLst>
      <p:ext uri="{BB962C8B-B14F-4D97-AF65-F5344CB8AC3E}">
        <p14:creationId xmlns:p14="http://schemas.microsoft.com/office/powerpoint/2010/main" val="2057276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B51C7-523C-7832-82E8-E7BE2C298C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DB5533-8E57-E946-289F-E3DB195BDA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0BBDCC-F58E-304E-428B-65CA78B3DD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48A66C-1476-1A60-58A0-1D479C8F5EBC}"/>
              </a:ext>
            </a:extLst>
          </p:cNvPr>
          <p:cNvSpPr>
            <a:spLocks noGrp="1"/>
          </p:cNvSpPr>
          <p:nvPr>
            <p:ph type="dt" sz="half" idx="10"/>
          </p:nvPr>
        </p:nvSpPr>
        <p:spPr/>
        <p:txBody>
          <a:bodyPr/>
          <a:lstStyle/>
          <a:p>
            <a:fld id="{7204F4B4-301E-4658-9716-C2784C60D4AF}" type="datetimeFigureOut">
              <a:rPr lang="en-US" smtClean="0"/>
              <a:t>8/31/2023</a:t>
            </a:fld>
            <a:endParaRPr lang="en-US"/>
          </a:p>
        </p:txBody>
      </p:sp>
      <p:sp>
        <p:nvSpPr>
          <p:cNvPr id="6" name="Footer Placeholder 5">
            <a:extLst>
              <a:ext uri="{FF2B5EF4-FFF2-40B4-BE49-F238E27FC236}">
                <a16:creationId xmlns:a16="http://schemas.microsoft.com/office/drawing/2014/main" id="{B80FA4D3-16AB-11BC-7364-437047E06D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6A7232-5E7F-2473-3EF0-61AF578F829A}"/>
              </a:ext>
            </a:extLst>
          </p:cNvPr>
          <p:cNvSpPr>
            <a:spLocks noGrp="1"/>
          </p:cNvSpPr>
          <p:nvPr>
            <p:ph type="sldNum" sz="quarter" idx="12"/>
          </p:nvPr>
        </p:nvSpPr>
        <p:spPr/>
        <p:txBody>
          <a:bodyPr/>
          <a:lstStyle/>
          <a:p>
            <a:fld id="{A24DF3F9-6EAB-4743-A521-5F2239FFCCCB}" type="slidenum">
              <a:rPr lang="en-US" smtClean="0"/>
              <a:t>‹#›</a:t>
            </a:fld>
            <a:endParaRPr lang="en-US"/>
          </a:p>
        </p:txBody>
      </p:sp>
    </p:spTree>
    <p:extLst>
      <p:ext uri="{BB962C8B-B14F-4D97-AF65-F5344CB8AC3E}">
        <p14:creationId xmlns:p14="http://schemas.microsoft.com/office/powerpoint/2010/main" val="1401349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F1BCF-9CDC-6A3F-6850-6F9B0A302D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FD904A-07D6-691E-1C48-EEC5423CA3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AD8D2FB-3253-3EBB-7825-68C59A6C64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0420F7-FD53-110A-1349-514B4D928AF0}"/>
              </a:ext>
            </a:extLst>
          </p:cNvPr>
          <p:cNvSpPr>
            <a:spLocks noGrp="1"/>
          </p:cNvSpPr>
          <p:nvPr>
            <p:ph type="dt" sz="half" idx="10"/>
          </p:nvPr>
        </p:nvSpPr>
        <p:spPr/>
        <p:txBody>
          <a:bodyPr/>
          <a:lstStyle/>
          <a:p>
            <a:fld id="{7204F4B4-301E-4658-9716-C2784C60D4AF}" type="datetimeFigureOut">
              <a:rPr lang="en-US" smtClean="0"/>
              <a:t>8/31/2023</a:t>
            </a:fld>
            <a:endParaRPr lang="en-US"/>
          </a:p>
        </p:txBody>
      </p:sp>
      <p:sp>
        <p:nvSpPr>
          <p:cNvPr id="6" name="Footer Placeholder 5">
            <a:extLst>
              <a:ext uri="{FF2B5EF4-FFF2-40B4-BE49-F238E27FC236}">
                <a16:creationId xmlns:a16="http://schemas.microsoft.com/office/drawing/2014/main" id="{DC45EEA2-46C0-3010-C714-CA68157206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5B31C-DD26-6384-2D10-C31459A69D5D}"/>
              </a:ext>
            </a:extLst>
          </p:cNvPr>
          <p:cNvSpPr>
            <a:spLocks noGrp="1"/>
          </p:cNvSpPr>
          <p:nvPr>
            <p:ph type="sldNum" sz="quarter" idx="12"/>
          </p:nvPr>
        </p:nvSpPr>
        <p:spPr/>
        <p:txBody>
          <a:bodyPr/>
          <a:lstStyle/>
          <a:p>
            <a:fld id="{A24DF3F9-6EAB-4743-A521-5F2239FFCCCB}" type="slidenum">
              <a:rPr lang="en-US" smtClean="0"/>
              <a:t>‹#›</a:t>
            </a:fld>
            <a:endParaRPr lang="en-US"/>
          </a:p>
        </p:txBody>
      </p:sp>
    </p:spTree>
    <p:extLst>
      <p:ext uri="{BB962C8B-B14F-4D97-AF65-F5344CB8AC3E}">
        <p14:creationId xmlns:p14="http://schemas.microsoft.com/office/powerpoint/2010/main" val="886308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8991FC-AA62-F252-7430-94281C8849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A3F1F7-8FBA-0418-B17D-6E558AF666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5D8DA2-961C-66A4-F1BD-00E5847812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04F4B4-301E-4658-9716-C2784C60D4AF}" type="datetimeFigureOut">
              <a:rPr lang="en-US" smtClean="0"/>
              <a:t>8/31/2023</a:t>
            </a:fld>
            <a:endParaRPr lang="en-US"/>
          </a:p>
        </p:txBody>
      </p:sp>
      <p:sp>
        <p:nvSpPr>
          <p:cNvPr id="5" name="Footer Placeholder 4">
            <a:extLst>
              <a:ext uri="{FF2B5EF4-FFF2-40B4-BE49-F238E27FC236}">
                <a16:creationId xmlns:a16="http://schemas.microsoft.com/office/drawing/2014/main" id="{D67348BB-C47A-1ABE-8EE6-6647F98928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51E9CB-3CBA-F2D2-28C9-0E267493A6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4DF3F9-6EAB-4743-A521-5F2239FFCCCB}" type="slidenum">
              <a:rPr lang="en-US" smtClean="0"/>
              <a:t>‹#›</a:t>
            </a:fld>
            <a:endParaRPr lang="en-US"/>
          </a:p>
        </p:txBody>
      </p:sp>
    </p:spTree>
    <p:extLst>
      <p:ext uri="{BB962C8B-B14F-4D97-AF65-F5344CB8AC3E}">
        <p14:creationId xmlns:p14="http://schemas.microsoft.com/office/powerpoint/2010/main" val="1785377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www.mdpi.com/2075-1680/11/7/346" TargetMode="External"/><Relationship Id="rId2" Type="http://schemas.openxmlformats.org/officeDocument/2006/relationships/hyperlink" Target="https://ieeexplore.ieee.org/abstract/document/8539994" TargetMode="External"/><Relationship Id="rId1" Type="http://schemas.openxmlformats.org/officeDocument/2006/relationships/slideLayout" Target="../slideLayouts/slideLayout1.xml"/><Relationship Id="rId6" Type="http://schemas.openxmlformats.org/officeDocument/2006/relationships/hyperlink" Target="https://www.tandfonline.com/doi/full/10.1080/07853890500401234" TargetMode="External"/><Relationship Id="rId5" Type="http://schemas.openxmlformats.org/officeDocument/2006/relationships/hyperlink" Target="https://medinform.jmir.org/2020/11/e24163" TargetMode="External"/><Relationship Id="rId4" Type="http://schemas.openxmlformats.org/officeDocument/2006/relationships/hyperlink" Target="https://www.mdpi.com/1424-8220/17/3/611"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png"/><Relationship Id="rId1" Type="http://schemas.openxmlformats.org/officeDocument/2006/relationships/slideLayout" Target="../slideLayouts/slideLayout1.xml"/><Relationship Id="rId6" Type="http://schemas.openxmlformats.org/officeDocument/2006/relationships/image" Target="../media/image89.jpg"/><Relationship Id="rId5" Type="http://schemas.openxmlformats.org/officeDocument/2006/relationships/image" Target="../media/image88.jpeg"/><Relationship Id="rId4" Type="http://schemas.openxmlformats.org/officeDocument/2006/relationships/image" Target="../media/image87.jpg"/></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90.png"/><Relationship Id="rId4" Type="http://schemas.openxmlformats.org/officeDocument/2006/relationships/hyperlink" Target="https://go.microsoft.com/fwlink/?linkid=2006808&amp;clcid=0x409"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go.microsoft.com/fwlink/?linkid=2006808&amp;clcid=0x409"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97.png"/></Relationships>
</file>

<file path=ppt/slides/_rels/slide7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8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 Id="rId4" Type="http://schemas.openxmlformats.org/officeDocument/2006/relationships/image" Target="../media/image115.png"/></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hyperlink" Target="https://www.mdpi.com/1424-8220/17/3/611" TargetMode="External"/><Relationship Id="rId2" Type="http://schemas.openxmlformats.org/officeDocument/2006/relationships/hyperlink" Target="https://www.mdpi.com/2075-1680/11/7/346" TargetMode="External"/><Relationship Id="rId1" Type="http://schemas.openxmlformats.org/officeDocument/2006/relationships/slideLayout" Target="../slideLayouts/slideLayout1.xml"/><Relationship Id="rId6" Type="http://schemas.openxmlformats.org/officeDocument/2006/relationships/hyperlink" Target="https://www.ncbi.nlm.nih.gov/pmc/articles/PMC4220353/" TargetMode="External"/><Relationship Id="rId5" Type="http://schemas.openxmlformats.org/officeDocument/2006/relationships/hyperlink" Target="https://www.tandfonline.com/doi/full/10.1080/07853890500401234" TargetMode="External"/><Relationship Id="rId4" Type="http://schemas.openxmlformats.org/officeDocument/2006/relationships/hyperlink" Target="https://medinform.jmir.org/2020/11/e24163" TargetMode="External"/></Relationships>
</file>

<file path=ppt/slides/_rels/slide94.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123.png"/></Relationships>
</file>

<file path=ppt/slides/_rels/slide96.xml.rels><?xml version="1.0" encoding="UTF-8" standalone="yes"?>
<Relationships xmlns="http://schemas.openxmlformats.org/package/2006/relationships"><Relationship Id="rId2" Type="http://schemas.openxmlformats.org/officeDocument/2006/relationships/image" Target="../media/image124.jp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26.jp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E45E45B-344E-5E49-1668-F05207E5D71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2" descr="A hand holding a phone with a white cross on it&#10;&#10;Description automatically generated with low confidence">
            <a:extLst>
              <a:ext uri="{FF2B5EF4-FFF2-40B4-BE49-F238E27FC236}">
                <a16:creationId xmlns:a16="http://schemas.microsoft.com/office/drawing/2014/main" id="{3B11BB20-CFB9-30A2-EF24-5567C6117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950" r="17645"/>
          <a:stretch>
            <a:fillRect/>
          </a:stretch>
        </p:blipFill>
        <p:spPr bwMode="auto">
          <a:xfrm>
            <a:off x="4362276" y="228600"/>
            <a:ext cx="3467448" cy="28684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2F1C2963-EB7C-4076-35CF-99DBCCC67925}"/>
              </a:ext>
            </a:extLst>
          </p:cNvPr>
          <p:cNvSpPr>
            <a:spLocks noChangeArrowheads="1"/>
          </p:cNvSpPr>
          <p:nvPr/>
        </p:nvSpPr>
        <p:spPr bwMode="auto">
          <a:xfrm>
            <a:off x="547499" y="3305890"/>
            <a:ext cx="11097002"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spc="300" normalizeH="0" baseline="0" dirty="0">
                <a:ln>
                  <a:noFill/>
                </a:ln>
                <a:solidFill>
                  <a:schemeClr val="accent1">
                    <a:lumMod val="75000"/>
                  </a:schemeClr>
                </a:solidFill>
                <a:effectLst/>
                <a:latin typeface="Abadi" panose="020B0604020104020204" pitchFamily="34" charset="0"/>
                <a:ea typeface="Times New Roman" panose="02020603050405020304" pitchFamily="18" charset="0"/>
                <a:cs typeface="Calibri" panose="020F0502020204030204" pitchFamily="34" charset="0"/>
              </a:rPr>
              <a:t>Personalized Mobile Patient Guidance System For</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spc="300" normalizeH="0" baseline="0" dirty="0">
                <a:ln>
                  <a:noFill/>
                </a:ln>
                <a:solidFill>
                  <a:schemeClr val="accent1">
                    <a:lumMod val="75000"/>
                  </a:schemeClr>
                </a:solidFill>
                <a:effectLst/>
                <a:latin typeface="Abadi" panose="020B0604020104020204" pitchFamily="34" charset="0"/>
                <a:ea typeface="Times New Roman" panose="02020603050405020304" pitchFamily="18" charset="0"/>
                <a:cs typeface="Calibri" panose="020F0502020204030204" pitchFamily="34" charset="0"/>
              </a:rPr>
              <a:t> Early Detection and Management of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4000" b="1" i="0" u="none" strike="noStrike" cap="none" spc="300" normalizeH="0" baseline="0" dirty="0">
                <a:ln>
                  <a:noFill/>
                </a:ln>
                <a:solidFill>
                  <a:schemeClr val="accent1">
                    <a:lumMod val="75000"/>
                  </a:schemeClr>
                </a:solidFill>
                <a:effectLst/>
                <a:latin typeface="Abadi" panose="020B0604020104020204" pitchFamily="34" charset="0"/>
                <a:ea typeface="Times New Roman" panose="02020603050405020304" pitchFamily="18" charset="0"/>
                <a:cs typeface="Calibri" panose="020F0502020204030204" pitchFamily="34" charset="0"/>
              </a:rPr>
              <a:t>Metabolic Syndrome</a:t>
            </a:r>
            <a:endParaRPr kumimoji="0" lang="en-US" altLang="en-US" sz="2000" b="0" i="0" u="none" strike="noStrike" cap="none" spc="300" normalizeH="0" baseline="0" dirty="0">
              <a:ln>
                <a:noFill/>
              </a:ln>
              <a:solidFill>
                <a:schemeClr val="accent1">
                  <a:lumMod val="75000"/>
                </a:schemeClr>
              </a:solidFill>
              <a:effectLst/>
              <a:latin typeface="Abadi" panose="020B0604020104020204" pitchFamily="34" charset="0"/>
            </a:endParaRPr>
          </a:p>
        </p:txBody>
      </p:sp>
    </p:spTree>
    <p:extLst>
      <p:ext uri="{BB962C8B-B14F-4D97-AF65-F5344CB8AC3E}">
        <p14:creationId xmlns:p14="http://schemas.microsoft.com/office/powerpoint/2010/main" val="2181989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2">
            <a:extLst>
              <a:ext uri="{FF2B5EF4-FFF2-40B4-BE49-F238E27FC236}">
                <a16:creationId xmlns:a16="http://schemas.microsoft.com/office/drawing/2014/main" id="{BA8DDC55-92E3-31FE-139F-B9E0D3E800B2}"/>
              </a:ext>
            </a:extLst>
          </p:cNvPr>
          <p:cNvSpPr>
            <a:spLocks noChangeArrowheads="1"/>
          </p:cNvSpPr>
          <p:nvPr/>
        </p:nvSpPr>
        <p:spPr bwMode="auto">
          <a:xfrm>
            <a:off x="2078182" y="4488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 name="Picture 2" descr="A picture containing person, wall, indoor, child&#10;&#10;Description automatically generated">
            <a:extLst>
              <a:ext uri="{FF2B5EF4-FFF2-40B4-BE49-F238E27FC236}">
                <a16:creationId xmlns:a16="http://schemas.microsoft.com/office/drawing/2014/main" id="{8E057EA0-C3A9-126B-B2FA-A148F89588B6}"/>
              </a:ext>
            </a:extLst>
          </p:cNvPr>
          <p:cNvPicPr>
            <a:picLocks noChangeAspect="1"/>
          </p:cNvPicPr>
          <p:nvPr/>
        </p:nvPicPr>
        <p:blipFill>
          <a:blip r:embed="rId2" cstate="print">
            <a:extLst>
              <a:ext uri="{28A0092B-C50C-407E-A947-70E740481C1C}">
                <a14:useLocalDpi xmlns:a14="http://schemas.microsoft.com/office/drawing/2010/main" val="0"/>
              </a:ext>
            </a:extLst>
          </a:blip>
          <a:srcRect l="1311" r="1311"/>
          <a:stretch>
            <a:fillRect/>
          </a:stretch>
        </p:blipFill>
        <p:spPr>
          <a:xfrm>
            <a:off x="4735662" y="964315"/>
            <a:ext cx="2720676" cy="2792349"/>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pic>
      <p:sp>
        <p:nvSpPr>
          <p:cNvPr id="4" name="Rectangle 3">
            <a:extLst>
              <a:ext uri="{FF2B5EF4-FFF2-40B4-BE49-F238E27FC236}">
                <a16:creationId xmlns:a16="http://schemas.microsoft.com/office/drawing/2014/main" id="{256633AF-769A-66D0-8474-C30FCE7F86BB}"/>
              </a:ext>
            </a:extLst>
          </p:cNvPr>
          <p:cNvSpPr>
            <a:spLocks noChangeArrowheads="1"/>
          </p:cNvSpPr>
          <p:nvPr/>
        </p:nvSpPr>
        <p:spPr bwMode="auto">
          <a:xfrm>
            <a:off x="643467" y="3814893"/>
            <a:ext cx="10905066" cy="2327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23544" eaLnBrk="0" fontAlgn="base" hangingPunct="0">
              <a:spcBef>
                <a:spcPct val="0"/>
              </a:spcBef>
              <a:spcAft>
                <a:spcPts val="600"/>
              </a:spcAft>
            </a:pPr>
            <a:r>
              <a:rPr lang="en-US" altLang="en-US" sz="3636" b="1" kern="1200" err="1">
                <a:solidFill>
                  <a:srgbClr val="548DD4"/>
                </a:solidFill>
                <a:latin typeface="Cambria Math" panose="02040503050406030204" pitchFamily="18" charset="0"/>
                <a:ea typeface="+mn-ea"/>
                <a:cs typeface="Times New Roman" panose="02020603050405020304" pitchFamily="18" charset="0"/>
              </a:rPr>
              <a:t>Udayantha</a:t>
            </a:r>
            <a:r>
              <a:rPr lang="en-US" altLang="en-US" sz="3636" b="1" kern="1200">
                <a:solidFill>
                  <a:srgbClr val="548DD4"/>
                </a:solidFill>
                <a:latin typeface="Cambria Math" panose="02040503050406030204" pitchFamily="18" charset="0"/>
                <a:ea typeface="+mn-ea"/>
                <a:cs typeface="Times New Roman" panose="02020603050405020304" pitchFamily="18" charset="0"/>
              </a:rPr>
              <a:t> Yapa Y.M.S</a:t>
            </a:r>
            <a:endParaRPr lang="en-US" altLang="en-US" sz="808" kern="1200">
              <a:solidFill>
                <a:schemeClr val="tx1"/>
              </a:solidFill>
              <a:latin typeface="+mn-lt"/>
              <a:ea typeface="+mn-ea"/>
              <a:cs typeface="+mn-cs"/>
            </a:endParaRPr>
          </a:p>
          <a:p>
            <a:pPr algn="ctr" defTabSz="923544" eaLnBrk="0" fontAlgn="base" hangingPunct="0">
              <a:spcBef>
                <a:spcPct val="0"/>
              </a:spcBef>
              <a:spcAft>
                <a:spcPts val="600"/>
              </a:spcAft>
            </a:pPr>
            <a:r>
              <a:rPr lang="en-US" altLang="en-US" sz="2828" b="1" kern="1200">
                <a:solidFill>
                  <a:srgbClr val="FF0000"/>
                </a:solidFill>
                <a:latin typeface="Cambria Math" panose="02040503050406030204" pitchFamily="18" charset="0"/>
                <a:ea typeface="+mn-ea"/>
                <a:cs typeface="Times New Roman" panose="02020603050405020304" pitchFamily="18" charset="0"/>
              </a:rPr>
              <a:t>IT200445708</a:t>
            </a:r>
            <a:endParaRPr lang="en-US" altLang="en-US" sz="808" kern="1200">
              <a:solidFill>
                <a:schemeClr val="tx1"/>
              </a:solidFill>
              <a:latin typeface="+mn-lt"/>
              <a:ea typeface="+mn-ea"/>
              <a:cs typeface="+mn-cs"/>
            </a:endParaRPr>
          </a:p>
          <a:p>
            <a:pPr algn="ctr" defTabSz="923544" eaLnBrk="0" fontAlgn="base" hangingPunct="0">
              <a:spcBef>
                <a:spcPct val="0"/>
              </a:spcBef>
              <a:spcAft>
                <a:spcPts val="600"/>
              </a:spcAft>
            </a:pPr>
            <a:r>
              <a:rPr lang="en-US" altLang="en-US" sz="2020" b="1" kern="1200">
                <a:solidFill>
                  <a:srgbClr val="0F243E"/>
                </a:solidFill>
                <a:latin typeface="Cambria Math" panose="02040503050406030204" pitchFamily="18" charset="0"/>
                <a:ea typeface="+mn-ea"/>
                <a:cs typeface="Times New Roman" panose="02020603050405020304" pitchFamily="18" charset="0"/>
              </a:rPr>
              <a:t>BSc (Hons) </a:t>
            </a:r>
            <a:endParaRPr lang="en-US" altLang="en-US" sz="808" kern="1200">
              <a:solidFill>
                <a:schemeClr val="tx1"/>
              </a:solidFill>
              <a:latin typeface="+mn-lt"/>
              <a:ea typeface="+mn-ea"/>
              <a:cs typeface="+mn-cs"/>
            </a:endParaRPr>
          </a:p>
          <a:p>
            <a:pPr algn="ctr" defTabSz="923544" eaLnBrk="0" fontAlgn="base" hangingPunct="0">
              <a:spcBef>
                <a:spcPct val="0"/>
              </a:spcBef>
              <a:spcAft>
                <a:spcPts val="600"/>
              </a:spcAft>
            </a:pPr>
            <a:r>
              <a:rPr lang="en-US" altLang="en-US" sz="2020" b="1" kern="1200">
                <a:solidFill>
                  <a:srgbClr val="0F243E"/>
                </a:solidFill>
                <a:latin typeface="Cambria Math" panose="02040503050406030204" pitchFamily="18" charset="0"/>
                <a:ea typeface="+mn-ea"/>
                <a:cs typeface="Times New Roman" panose="02020603050405020304" pitchFamily="18" charset="0"/>
              </a:rPr>
              <a:t>in </a:t>
            </a:r>
            <a:endParaRPr lang="en-US" altLang="en-US" sz="808" kern="1200">
              <a:solidFill>
                <a:schemeClr val="tx1"/>
              </a:solidFill>
              <a:latin typeface="+mn-lt"/>
              <a:ea typeface="+mn-ea"/>
              <a:cs typeface="+mn-cs"/>
            </a:endParaRPr>
          </a:p>
          <a:p>
            <a:pPr algn="ctr" defTabSz="923544" eaLnBrk="0" fontAlgn="base" hangingPunct="0">
              <a:spcBef>
                <a:spcPct val="0"/>
              </a:spcBef>
              <a:spcAft>
                <a:spcPts val="600"/>
              </a:spcAft>
            </a:pPr>
            <a:r>
              <a:rPr lang="en-US" altLang="en-US" sz="2020" b="1" kern="1200">
                <a:solidFill>
                  <a:srgbClr val="0F243E"/>
                </a:solidFill>
                <a:latin typeface="Cambria Math" panose="02040503050406030204" pitchFamily="18" charset="0"/>
                <a:ea typeface="+mn-ea"/>
                <a:cs typeface="Times New Roman" panose="02020603050405020304" pitchFamily="18" charset="0"/>
              </a:rPr>
              <a:t>Information Technology Specializing in Software Engineering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3607122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638BD9-9375-7620-1189-BA520FDB78C3}"/>
              </a:ext>
            </a:extLst>
          </p:cNvPr>
          <p:cNvSpPr txBox="1"/>
          <p:nvPr/>
        </p:nvSpPr>
        <p:spPr>
          <a:xfrm>
            <a:off x="1117341" y="610355"/>
            <a:ext cx="6097554" cy="2355132"/>
          </a:xfrm>
          <a:prstGeom prst="rect">
            <a:avLst/>
          </a:prstGeom>
          <a:noFill/>
        </p:spPr>
        <p:txBody>
          <a:bodyPr wrap="square">
            <a:spAutoFit/>
          </a:bodyPr>
          <a:lstStyle/>
          <a:p>
            <a:pPr marL="0" marR="0">
              <a:lnSpc>
                <a:spcPct val="107000"/>
              </a:lnSpc>
              <a:spcBef>
                <a:spcPts val="0"/>
              </a:spcBef>
              <a:spcAft>
                <a:spcPts val="800"/>
              </a:spcAft>
            </a:pPr>
            <a:r>
              <a:rPr lang="en-US"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Methodology</a:t>
            </a:r>
            <a:endParaRPr lang="en-US"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Import data CSV file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Check null values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lphaL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If there are null values ,we must drop those null values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lphaL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In here there are no any null values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kern="100" dirty="0">
                <a:effectLst/>
                <a:latin typeface="Calibri" panose="020F0502020204030204" pitchFamily="34" charset="0"/>
                <a:ea typeface="Calibri" panose="020F0502020204030204" pitchFamily="34" charset="0"/>
                <a:cs typeface="Times New Roman" panose="02020603050405020304" pitchFamily="18" charset="0"/>
              </a:rPr>
              <a:t>3. Check duplicates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mj-lt"/>
              <a:buAutoNum type="alphaL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It has 11 duplicate values.so I </a:t>
            </a:r>
            <a:r>
              <a:rPr lang="en-US" kern="100">
                <a:effectLst/>
                <a:latin typeface="Calibri" panose="020F0502020204030204" pitchFamily="34" charset="0"/>
                <a:ea typeface="Calibri" panose="020F0502020204030204" pitchFamily="34" charset="0"/>
                <a:cs typeface="Times New Roman" panose="02020603050405020304" pitchFamily="18" charset="0"/>
              </a:rPr>
              <a:t>drop them</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EA5C86A8-4A3E-0530-9295-5CD1056A29A7}"/>
              </a:ext>
            </a:extLst>
          </p:cNvPr>
          <p:cNvSpPr txBox="1"/>
          <p:nvPr/>
        </p:nvSpPr>
        <p:spPr>
          <a:xfrm>
            <a:off x="1117341" y="2834075"/>
            <a:ext cx="6097554" cy="671915"/>
          </a:xfrm>
          <a:prstGeom prst="rect">
            <a:avLst/>
          </a:prstGeom>
          <a:noFill/>
        </p:spPr>
        <p:txBody>
          <a:bodyPr wrap="square">
            <a:spAutoFit/>
          </a:bodyPr>
          <a:lstStyle/>
          <a:p>
            <a:pPr marR="0" lvl="0">
              <a:lnSpc>
                <a:spcPct val="107000"/>
              </a:lnSpc>
              <a:spcBef>
                <a:spcPts val="0"/>
              </a:spcBef>
              <a:spcAft>
                <a:spcPts val="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4. Transformation part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5. Data visualization part </a:t>
            </a:r>
            <a:r>
              <a:rPr lang="en-US" sz="1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              </a:t>
            </a:r>
            <a:endParaRPr lang="en-US" sz="1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B68A47B-33A7-ADE1-E207-4FD367C20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4895" y="833442"/>
            <a:ext cx="4672305" cy="4264089"/>
          </a:xfrm>
          <a:prstGeom prst="rect">
            <a:avLst/>
          </a:prstGeom>
        </p:spPr>
      </p:pic>
      <p:sp>
        <p:nvSpPr>
          <p:cNvPr id="5" name="TextBox 4">
            <a:extLst>
              <a:ext uri="{FF2B5EF4-FFF2-40B4-BE49-F238E27FC236}">
                <a16:creationId xmlns:a16="http://schemas.microsoft.com/office/drawing/2014/main" id="{085613DD-6E0B-C1DD-88E4-08D4300D4712}"/>
              </a:ext>
            </a:extLst>
          </p:cNvPr>
          <p:cNvSpPr txBox="1"/>
          <p:nvPr/>
        </p:nvSpPr>
        <p:spPr>
          <a:xfrm>
            <a:off x="1117341" y="3904806"/>
            <a:ext cx="5861957" cy="671915"/>
          </a:xfrm>
          <a:prstGeom prst="rect">
            <a:avLst/>
          </a:prstGeom>
          <a:noFill/>
        </p:spPr>
        <p:txBody>
          <a:bodyPr wrap="square">
            <a:spAutoFit/>
          </a:bodyPr>
          <a:lstStyle/>
          <a:p>
            <a:pPr marL="0" marR="0">
              <a:lnSpc>
                <a:spcPct val="107000"/>
              </a:lnSpc>
              <a:spcBef>
                <a:spcPts val="0"/>
              </a:spcBef>
              <a:spcAft>
                <a:spcPts val="800"/>
              </a:spcAft>
            </a:pPr>
            <a:r>
              <a:rPr lang="en-US" sz="1800"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According to those data visualizations we can see the distribution of data is normal. </a:t>
            </a:r>
          </a:p>
        </p:txBody>
      </p:sp>
    </p:spTree>
    <p:extLst>
      <p:ext uri="{BB962C8B-B14F-4D97-AF65-F5344CB8AC3E}">
        <p14:creationId xmlns:p14="http://schemas.microsoft.com/office/powerpoint/2010/main" val="4794770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71FA94-78D6-C3BE-7972-CDED2C4F0369}"/>
              </a:ext>
            </a:extLst>
          </p:cNvPr>
          <p:cNvSpPr txBox="1"/>
          <p:nvPr/>
        </p:nvSpPr>
        <p:spPr>
          <a:xfrm>
            <a:off x="940060" y="796273"/>
            <a:ext cx="6097554" cy="3362011"/>
          </a:xfrm>
          <a:prstGeom prst="rect">
            <a:avLst/>
          </a:prstGeom>
          <a:noFill/>
        </p:spPr>
        <p:txBody>
          <a:bodyPr wrap="square">
            <a:spAutoFit/>
          </a:bodyPr>
          <a:lstStyle/>
          <a:p>
            <a:pPr marL="0" marR="0">
              <a:lnSpc>
                <a:spcPct val="107000"/>
              </a:lnSpc>
              <a:spcBef>
                <a:spcPts val="0"/>
              </a:spcBef>
              <a:spcAft>
                <a:spcPts val="800"/>
              </a:spcAft>
            </a:pPr>
            <a:r>
              <a:rPr lang="en-US" sz="1800" u="sng" kern="100" dirty="0">
                <a:effectLst/>
                <a:latin typeface="Calibri" panose="020F0502020204030204" pitchFamily="34" charset="0"/>
                <a:ea typeface="Calibri" panose="020F0502020204030204" pitchFamily="34" charset="0"/>
                <a:cs typeface="Times New Roman" panose="02020603050405020304" pitchFamily="18" charset="0"/>
              </a:rPr>
              <a:t>Let’s move for the Model preparation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Find the correlation in data set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u="sng" kern="100" dirty="0">
                <a:effectLst/>
                <a:latin typeface="Calibri" panose="020F0502020204030204" pitchFamily="34" charset="0"/>
                <a:ea typeface="Calibri" panose="020F0502020204030204" pitchFamily="34" charset="0"/>
                <a:cs typeface="Times New Roman" panose="02020603050405020304" pitchFamily="18" charset="0"/>
              </a:rPr>
              <a:t>Model preparation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 is the dependent variable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 = output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X is the independent variable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X = all the other variables except the output (</a:t>
            </a:r>
            <a:r>
              <a:rPr lang="en-US" kern="100" dirty="0">
                <a:latin typeface="Calibri" panose="020F0502020204030204" pitchFamily="34" charset="0"/>
                <a:ea typeface="Calibri" panose="020F0502020204030204" pitchFamily="34" charset="0"/>
                <a:cs typeface="Times New Roman" panose="02020603050405020304" pitchFamily="18" charset="0"/>
              </a:rPr>
              <a:t>Gender, Height, Weight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GB" dirty="0"/>
          </a:p>
        </p:txBody>
      </p:sp>
      <p:pic>
        <p:nvPicPr>
          <p:cNvPr id="3" name="Picture 2" descr="A screenshot of a computer">
            <a:extLst>
              <a:ext uri="{FF2B5EF4-FFF2-40B4-BE49-F238E27FC236}">
                <a16:creationId xmlns:a16="http://schemas.microsoft.com/office/drawing/2014/main" id="{63ABD523-9462-9DAE-CF12-17E48E759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7997" y="452283"/>
            <a:ext cx="4328535" cy="3962401"/>
          </a:xfrm>
          <a:prstGeom prst="rect">
            <a:avLst/>
          </a:prstGeom>
        </p:spPr>
      </p:pic>
    </p:spTree>
    <p:extLst>
      <p:ext uri="{BB962C8B-B14F-4D97-AF65-F5344CB8AC3E}">
        <p14:creationId xmlns:p14="http://schemas.microsoft.com/office/powerpoint/2010/main" val="15196089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0E0303-BBAF-144D-E06C-8935AA8A2F37}"/>
              </a:ext>
            </a:extLst>
          </p:cNvPr>
          <p:cNvSpPr txBox="1"/>
          <p:nvPr/>
        </p:nvSpPr>
        <p:spPr>
          <a:xfrm>
            <a:off x="635924" y="370826"/>
            <a:ext cx="6093228" cy="1502784"/>
          </a:xfrm>
          <a:prstGeom prst="rect">
            <a:avLst/>
          </a:prstGeom>
          <a:noFill/>
        </p:spPr>
        <p:txBody>
          <a:bodyPr wrap="square">
            <a:spAutoFit/>
          </a:bodyPr>
          <a:lstStyle/>
          <a:p>
            <a:pPr marL="0" marR="0" algn="ctr">
              <a:lnSpc>
                <a:spcPct val="107000"/>
              </a:lnSpc>
              <a:spcBef>
                <a:spcPts val="0"/>
              </a:spcBef>
              <a:spcAft>
                <a:spcPts val="800"/>
              </a:spcAft>
            </a:pPr>
            <a:r>
              <a:rPr lang="en-US" sz="20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Model training</a:t>
            </a:r>
            <a:endParaRPr lang="en-US" sz="16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will train the different model after the evaluation of the model we will select out best model for the production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1.Logistic Regression</a:t>
            </a:r>
            <a:endParaRPr lang="en-US" sz="1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program">
            <a:extLst>
              <a:ext uri="{FF2B5EF4-FFF2-40B4-BE49-F238E27FC236}">
                <a16:creationId xmlns:a16="http://schemas.microsoft.com/office/drawing/2014/main" id="{CA52DBEA-4388-DB5E-3E6A-7082145F6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925" y="1995055"/>
            <a:ext cx="5460076" cy="4630470"/>
          </a:xfrm>
          <a:prstGeom prst="rect">
            <a:avLst/>
          </a:prstGeom>
        </p:spPr>
      </p:pic>
      <p:sp>
        <p:nvSpPr>
          <p:cNvPr id="6" name="TextBox 5">
            <a:extLst>
              <a:ext uri="{FF2B5EF4-FFF2-40B4-BE49-F238E27FC236}">
                <a16:creationId xmlns:a16="http://schemas.microsoft.com/office/drawing/2014/main" id="{F28B0F9D-01C1-B5F4-BC51-1E6EE0BAEE85}"/>
              </a:ext>
            </a:extLst>
          </p:cNvPr>
          <p:cNvSpPr txBox="1"/>
          <p:nvPr/>
        </p:nvSpPr>
        <p:spPr>
          <a:xfrm>
            <a:off x="7112924" y="1498058"/>
            <a:ext cx="3883867" cy="375552"/>
          </a:xfrm>
          <a:prstGeom prst="rect">
            <a:avLst/>
          </a:prstGeom>
          <a:noFill/>
        </p:spPr>
        <p:txBody>
          <a:bodyPr wrap="square">
            <a:spAutoFit/>
          </a:bodyPr>
          <a:lstStyle/>
          <a:p>
            <a:pPr marR="0" lvl="0">
              <a:lnSpc>
                <a:spcPct val="107000"/>
              </a:lnSpc>
              <a:spcBef>
                <a:spcPts val="0"/>
              </a:spcBef>
              <a:spcAft>
                <a:spcPts val="800"/>
              </a:spcAft>
            </a:pPr>
            <a:r>
              <a:rPr lang="en-US" b="1" kern="100" dirty="0">
                <a:latin typeface="Calibri" panose="020F0502020204030204" pitchFamily="34" charset="0"/>
                <a:ea typeface="Calibri" panose="020F0502020204030204" pitchFamily="34" charset="0"/>
                <a:cs typeface="Times New Roman" panose="02020603050405020304" pitchFamily="18" charset="0"/>
              </a:rPr>
              <a:t>2</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r>
              <a:rPr lang="en-US" b="1" kern="100" dirty="0">
                <a:latin typeface="Calibri" panose="020F0502020204030204" pitchFamily="34" charset="0"/>
                <a:ea typeface="Calibri" panose="020F0502020204030204" pitchFamily="34" charset="0"/>
                <a:cs typeface="Times New Roman" panose="02020603050405020304" pitchFamily="18" charset="0"/>
              </a:rPr>
              <a:t>SVC</a:t>
            </a:r>
            <a:endParaRPr lang="en-US" sz="1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A screenshot of a computer program">
            <a:extLst>
              <a:ext uri="{FF2B5EF4-FFF2-40B4-BE49-F238E27FC236}">
                <a16:creationId xmlns:a16="http://schemas.microsoft.com/office/drawing/2014/main" id="{3A40454E-8E00-08DB-A52D-0047CE8C3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9152" y="1995055"/>
            <a:ext cx="5245924" cy="4630470"/>
          </a:xfrm>
          <a:prstGeom prst="rect">
            <a:avLst/>
          </a:prstGeom>
        </p:spPr>
      </p:pic>
    </p:spTree>
    <p:extLst>
      <p:ext uri="{BB962C8B-B14F-4D97-AF65-F5344CB8AC3E}">
        <p14:creationId xmlns:p14="http://schemas.microsoft.com/office/powerpoint/2010/main" val="27913212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F63FD8-C1C4-D39F-4CEA-63055DDE6BBF}"/>
              </a:ext>
            </a:extLst>
          </p:cNvPr>
          <p:cNvSpPr txBox="1"/>
          <p:nvPr/>
        </p:nvSpPr>
        <p:spPr>
          <a:xfrm>
            <a:off x="745374" y="683410"/>
            <a:ext cx="3883867" cy="375552"/>
          </a:xfrm>
          <a:prstGeom prst="rect">
            <a:avLst/>
          </a:prstGeom>
          <a:noFill/>
        </p:spPr>
        <p:txBody>
          <a:bodyPr wrap="square">
            <a:spAutoFit/>
          </a:bodyPr>
          <a:lstStyle/>
          <a:p>
            <a:pPr marR="0" lvl="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3.DecisionTree Classifier</a:t>
            </a:r>
          </a:p>
        </p:txBody>
      </p:sp>
      <p:sp>
        <p:nvSpPr>
          <p:cNvPr id="3" name="TextBox 2">
            <a:extLst>
              <a:ext uri="{FF2B5EF4-FFF2-40B4-BE49-F238E27FC236}">
                <a16:creationId xmlns:a16="http://schemas.microsoft.com/office/drawing/2014/main" id="{7E330935-02B1-8B21-843F-F69709ACE3F9}"/>
              </a:ext>
            </a:extLst>
          </p:cNvPr>
          <p:cNvSpPr txBox="1"/>
          <p:nvPr/>
        </p:nvSpPr>
        <p:spPr>
          <a:xfrm>
            <a:off x="7129549" y="683410"/>
            <a:ext cx="3883867" cy="375552"/>
          </a:xfrm>
          <a:prstGeom prst="rect">
            <a:avLst/>
          </a:prstGeom>
          <a:noFill/>
        </p:spPr>
        <p:txBody>
          <a:bodyPr wrap="square">
            <a:spAutoFit/>
          </a:bodyPr>
          <a:lstStyle/>
          <a:p>
            <a:pPr marR="0" lvl="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4.KNN</a:t>
            </a:r>
            <a:endParaRPr lang="en-US" sz="1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program">
            <a:extLst>
              <a:ext uri="{FF2B5EF4-FFF2-40B4-BE49-F238E27FC236}">
                <a16:creationId xmlns:a16="http://schemas.microsoft.com/office/drawing/2014/main" id="{CEC07E46-AF76-1572-4815-CE56C2F075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899" y="1197032"/>
            <a:ext cx="5062003" cy="5142049"/>
          </a:xfrm>
          <a:prstGeom prst="rect">
            <a:avLst/>
          </a:prstGeom>
        </p:spPr>
      </p:pic>
      <p:pic>
        <p:nvPicPr>
          <p:cNvPr id="7" name="Picture 6" descr="A picture containing text, screenshot, font, software">
            <a:extLst>
              <a:ext uri="{FF2B5EF4-FFF2-40B4-BE49-F238E27FC236}">
                <a16:creationId xmlns:a16="http://schemas.microsoft.com/office/drawing/2014/main" id="{3C96F9F5-13D8-0B41-C02F-568CD281F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100" y="1463040"/>
            <a:ext cx="5198224" cy="3607723"/>
          </a:xfrm>
          <a:prstGeom prst="rect">
            <a:avLst/>
          </a:prstGeom>
        </p:spPr>
      </p:pic>
    </p:spTree>
    <p:extLst>
      <p:ext uri="{BB962C8B-B14F-4D97-AF65-F5344CB8AC3E}">
        <p14:creationId xmlns:p14="http://schemas.microsoft.com/office/powerpoint/2010/main" val="34615041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7DC284-58DC-4ECD-39F1-891C655EF620}"/>
              </a:ext>
            </a:extLst>
          </p:cNvPr>
          <p:cNvSpPr txBox="1"/>
          <p:nvPr/>
        </p:nvSpPr>
        <p:spPr>
          <a:xfrm>
            <a:off x="1028007" y="666784"/>
            <a:ext cx="3883867" cy="375552"/>
          </a:xfrm>
          <a:prstGeom prst="rect">
            <a:avLst/>
          </a:prstGeom>
          <a:noFill/>
        </p:spPr>
        <p:txBody>
          <a:bodyPr wrap="square">
            <a:spAutoFit/>
          </a:bodyPr>
          <a:lstStyle/>
          <a:p>
            <a:pPr algn="l"/>
            <a:r>
              <a:rPr lang="en-GB" b="1" i="0" dirty="0">
                <a:effectLst/>
                <a:latin typeface="-apple-system"/>
              </a:rPr>
              <a:t>5.XGB Classifier</a:t>
            </a:r>
          </a:p>
        </p:txBody>
      </p:sp>
      <p:pic>
        <p:nvPicPr>
          <p:cNvPr id="4" name="Picture 3" descr="A picture containing text, screenshot, font, software&#10;&#10;Description automatically generated">
            <a:extLst>
              <a:ext uri="{FF2B5EF4-FFF2-40B4-BE49-F238E27FC236}">
                <a16:creationId xmlns:a16="http://schemas.microsoft.com/office/drawing/2014/main" id="{80FDCE17-72F8-A612-FDCC-D45A085ED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44" y="1478111"/>
            <a:ext cx="5406044" cy="3901778"/>
          </a:xfrm>
          <a:prstGeom prst="rect">
            <a:avLst/>
          </a:prstGeom>
        </p:spPr>
      </p:pic>
      <p:sp>
        <p:nvSpPr>
          <p:cNvPr id="6" name="TextBox 5">
            <a:extLst>
              <a:ext uri="{FF2B5EF4-FFF2-40B4-BE49-F238E27FC236}">
                <a16:creationId xmlns:a16="http://schemas.microsoft.com/office/drawing/2014/main" id="{DD845F12-11AD-143E-1496-D1D32C449DDF}"/>
              </a:ext>
            </a:extLst>
          </p:cNvPr>
          <p:cNvSpPr txBox="1"/>
          <p:nvPr/>
        </p:nvSpPr>
        <p:spPr>
          <a:xfrm>
            <a:off x="7115694" y="666784"/>
            <a:ext cx="3883867" cy="375552"/>
          </a:xfrm>
          <a:prstGeom prst="rect">
            <a:avLst/>
          </a:prstGeom>
          <a:noFill/>
        </p:spPr>
        <p:txBody>
          <a:bodyPr wrap="square">
            <a:spAutoFit/>
          </a:bodyPr>
          <a:lstStyle/>
          <a:p>
            <a:pPr algn="l"/>
            <a:r>
              <a:rPr lang="en-GB" b="1" i="0" dirty="0">
                <a:effectLst/>
                <a:latin typeface="-apple-system"/>
              </a:rPr>
              <a:t>6.Random Forest Classifier</a:t>
            </a:r>
          </a:p>
        </p:txBody>
      </p:sp>
      <p:pic>
        <p:nvPicPr>
          <p:cNvPr id="8" name="Picture 7" descr="A screenshot of a computer program">
            <a:extLst>
              <a:ext uri="{FF2B5EF4-FFF2-40B4-BE49-F238E27FC236}">
                <a16:creationId xmlns:a16="http://schemas.microsoft.com/office/drawing/2014/main" id="{07199AF9-0A56-F570-4D63-04857BAC4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4605" y="1828799"/>
            <a:ext cx="5406043" cy="3004457"/>
          </a:xfrm>
          <a:prstGeom prst="rect">
            <a:avLst/>
          </a:prstGeom>
        </p:spPr>
      </p:pic>
    </p:spTree>
    <p:extLst>
      <p:ext uri="{BB962C8B-B14F-4D97-AF65-F5344CB8AC3E}">
        <p14:creationId xmlns:p14="http://schemas.microsoft.com/office/powerpoint/2010/main" val="14204467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3A98DE-FC97-3028-508E-7FB700F8144D}"/>
              </a:ext>
            </a:extLst>
          </p:cNvPr>
          <p:cNvSpPr txBox="1"/>
          <p:nvPr/>
        </p:nvSpPr>
        <p:spPr>
          <a:xfrm>
            <a:off x="353292" y="267039"/>
            <a:ext cx="4783973"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Get all the test score of the above models.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Using the bar chart get the best solution.</a:t>
            </a:r>
            <a:endParaRPr kumimoji="0" lang="en-US" altLang="en-US" sz="1000" b="0" i="0" u="none" strike="noStrike" cap="none" normalizeH="0" baseline="0" dirty="0">
              <a:ln>
                <a:noFill/>
              </a:ln>
              <a:solidFill>
                <a:schemeClr val="tx1"/>
              </a:solidFill>
              <a:effectLst/>
            </a:endParaRPr>
          </a:p>
        </p:txBody>
      </p:sp>
      <p:pic>
        <p:nvPicPr>
          <p:cNvPr id="5" name="Picture 4" descr="A screenshot of a graph">
            <a:extLst>
              <a:ext uri="{FF2B5EF4-FFF2-40B4-BE49-F238E27FC236}">
                <a16:creationId xmlns:a16="http://schemas.microsoft.com/office/drawing/2014/main" id="{51209690-9231-94C8-E78D-91EA367C8A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94" y="1047404"/>
            <a:ext cx="6301559" cy="3690852"/>
          </a:xfrm>
          <a:prstGeom prst="rect">
            <a:avLst/>
          </a:prstGeom>
        </p:spPr>
      </p:pic>
      <p:sp>
        <p:nvSpPr>
          <p:cNvPr id="9" name="TextBox 8">
            <a:extLst>
              <a:ext uri="{FF2B5EF4-FFF2-40B4-BE49-F238E27FC236}">
                <a16:creationId xmlns:a16="http://schemas.microsoft.com/office/drawing/2014/main" id="{635FED9A-8144-41E7-E296-45476222C98E}"/>
              </a:ext>
            </a:extLst>
          </p:cNvPr>
          <p:cNvSpPr txBox="1"/>
          <p:nvPr/>
        </p:nvSpPr>
        <p:spPr>
          <a:xfrm>
            <a:off x="353292" y="4955418"/>
            <a:ext cx="6093228" cy="1264642"/>
          </a:xfrm>
          <a:prstGeom prst="rect">
            <a:avLst/>
          </a:prstGeom>
          <a:noFill/>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SVC gives us the best result so we will save this model for the production but it overfitted then I selected </a:t>
            </a: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Logistic Regression.</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Create a pickle folder for </a:t>
            </a:r>
            <a:r>
              <a:rPr lang="en-US"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Logistic Regression.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701FDA97-0651-BFD2-8434-7CD1F6581001}"/>
              </a:ext>
            </a:extLst>
          </p:cNvPr>
          <p:cNvSpPr txBox="1"/>
          <p:nvPr/>
        </p:nvSpPr>
        <p:spPr>
          <a:xfrm>
            <a:off x="6895154" y="267039"/>
            <a:ext cx="5209820"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Our accuracy score is 0.8367346938775511.hy file provides the desired output for the BMI dataset for </a:t>
            </a:r>
            <a:r>
              <a:rPr lang="en-US" altLang="en-US" dirty="0">
                <a:latin typeface="Calibri" panose="020F0502020204030204" pitchFamily="34" charset="0"/>
                <a:ea typeface="Calibri" panose="020F0502020204030204" pitchFamily="34" charset="0"/>
                <a:cs typeface="Times New Roman" panose="02020603050405020304" pitchFamily="18" charset="0"/>
              </a:rPr>
              <a:t>prediction</a:t>
            </a:r>
            <a:r>
              <a:rPr kumimoji="0" lang="en-US" altLang="en-US" sz="1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purpose. </a:t>
            </a:r>
            <a:endParaRPr kumimoji="0" lang="en-US" altLang="en-US" sz="1000" b="0" i="0" u="none" strike="noStrike" cap="none" normalizeH="0" baseline="0" dirty="0">
              <a:ln>
                <a:noFill/>
              </a:ln>
              <a:solidFill>
                <a:schemeClr val="tx1"/>
              </a:solidFill>
              <a:effectLst/>
            </a:endParaRPr>
          </a:p>
        </p:txBody>
      </p:sp>
      <p:pic>
        <p:nvPicPr>
          <p:cNvPr id="13" name="Picture 12" descr="A screenshot of a computer program">
            <a:extLst>
              <a:ext uri="{FF2B5EF4-FFF2-40B4-BE49-F238E27FC236}">
                <a16:creationId xmlns:a16="http://schemas.microsoft.com/office/drawing/2014/main" id="{446F2D65-AC54-DA26-567D-A4BC242B8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6244" y="1614055"/>
            <a:ext cx="4892464" cy="3629889"/>
          </a:xfrm>
          <a:prstGeom prst="rect">
            <a:avLst/>
          </a:prstGeom>
        </p:spPr>
      </p:pic>
    </p:spTree>
    <p:extLst>
      <p:ext uri="{BB962C8B-B14F-4D97-AF65-F5344CB8AC3E}">
        <p14:creationId xmlns:p14="http://schemas.microsoft.com/office/powerpoint/2010/main" val="26428750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A36029-6ED5-90E1-2569-CCFCD6C6B8DE}"/>
              </a:ext>
            </a:extLst>
          </p:cNvPr>
          <p:cNvSpPr txBox="1"/>
          <p:nvPr/>
        </p:nvSpPr>
        <p:spPr>
          <a:xfrm>
            <a:off x="182124" y="58564"/>
            <a:ext cx="6419999"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i="0" u="none" strike="noStrike" kern="1200">
                <a:solidFill>
                  <a:schemeClr val="tx1"/>
                </a:solidFill>
                <a:effectLst/>
                <a:latin typeface="+mj-lt"/>
                <a:ea typeface="+mj-ea"/>
                <a:cs typeface="+mj-cs"/>
              </a:rPr>
              <a:t>Risks factors and Solutions </a:t>
            </a:r>
            <a:endParaRPr lang="en-US" sz="4400" b="1"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319C631A-FADF-8F92-44CF-3D264ACB9B07}"/>
              </a:ext>
            </a:extLst>
          </p:cNvPr>
          <p:cNvSpPr txBox="1"/>
          <p:nvPr/>
        </p:nvSpPr>
        <p:spPr>
          <a:xfrm>
            <a:off x="182124" y="1250121"/>
            <a:ext cx="11122101" cy="5242859"/>
          </a:xfrm>
          <a:prstGeom prst="rect">
            <a:avLst/>
          </a:prstGeom>
        </p:spPr>
        <p:txBody>
          <a:bodyPr vert="horz" lIns="91440" tIns="45720" rIns="91440" bIns="45720" rtlCol="0">
            <a:normAutofit fontScale="47500" lnSpcReduction="20000"/>
          </a:bodyPr>
          <a:lstStyle/>
          <a:p>
            <a:pPr>
              <a:lnSpc>
                <a:spcPct val="90000"/>
              </a:lnSpc>
              <a:spcAft>
                <a:spcPts val="600"/>
              </a:spcAft>
            </a:pPr>
            <a:r>
              <a:rPr lang="en-US" sz="3800" b="1" dirty="0">
                <a:solidFill>
                  <a:srgbClr val="002060"/>
                </a:solidFill>
              </a:rPr>
              <a:t>How to Find the correct data and data are Limited or Unbalanced </a:t>
            </a:r>
          </a:p>
          <a:p>
            <a:pPr marL="342900" indent="-228600">
              <a:lnSpc>
                <a:spcPct val="90000"/>
              </a:lnSpc>
              <a:spcAft>
                <a:spcPts val="600"/>
              </a:spcAft>
              <a:buFont typeface="Arial" panose="020B0604020202020204" pitchFamily="34" charset="0"/>
              <a:buChar char="•"/>
            </a:pPr>
            <a:r>
              <a:rPr lang="en-US" sz="3400" dirty="0"/>
              <a:t>we used Kaggle website to find the correct data set but there are so many null values and duplicate values in our data set</a:t>
            </a:r>
          </a:p>
          <a:p>
            <a:pPr marL="342900" indent="-228600">
              <a:lnSpc>
                <a:spcPct val="90000"/>
              </a:lnSpc>
              <a:spcAft>
                <a:spcPts val="600"/>
              </a:spcAft>
              <a:buFont typeface="Arial" panose="020B0604020202020204" pitchFamily="34" charset="0"/>
              <a:buChar char="•"/>
            </a:pPr>
            <a:r>
              <a:rPr lang="en-US" sz="3400" dirty="0"/>
              <a:t> we drop all those values.</a:t>
            </a:r>
          </a:p>
          <a:p>
            <a:pPr>
              <a:lnSpc>
                <a:spcPct val="90000"/>
              </a:lnSpc>
              <a:spcAft>
                <a:spcPts val="600"/>
              </a:spcAft>
            </a:pPr>
            <a:endParaRPr lang="en-US" sz="3400" dirty="0"/>
          </a:p>
          <a:p>
            <a:pPr>
              <a:lnSpc>
                <a:spcPct val="90000"/>
              </a:lnSpc>
              <a:spcAft>
                <a:spcPts val="600"/>
              </a:spcAft>
            </a:pPr>
            <a:r>
              <a:rPr lang="en-US" sz="3800" b="1" dirty="0">
                <a:solidFill>
                  <a:srgbClr val="002060"/>
                </a:solidFill>
              </a:rPr>
              <a:t>How to import correct Packages</a:t>
            </a:r>
            <a:r>
              <a:rPr lang="en-US" sz="3400" b="1" dirty="0">
                <a:solidFill>
                  <a:srgbClr val="002060"/>
                </a:solidFill>
              </a:rPr>
              <a:t> </a:t>
            </a:r>
          </a:p>
          <a:p>
            <a:pPr>
              <a:lnSpc>
                <a:spcPct val="90000"/>
              </a:lnSpc>
              <a:spcAft>
                <a:spcPts val="600"/>
              </a:spcAft>
            </a:pPr>
            <a:r>
              <a:rPr lang="en-US" sz="3400" dirty="0"/>
              <a:t>specially </a:t>
            </a:r>
            <a:r>
              <a:rPr lang="en-US" sz="3400" b="1" dirty="0">
                <a:solidFill>
                  <a:srgbClr val="FF0000"/>
                </a:solidFill>
              </a:rPr>
              <a:t>pip3 install --upgrade </a:t>
            </a:r>
            <a:r>
              <a:rPr lang="en-US" sz="3400" b="1" dirty="0" err="1">
                <a:solidFill>
                  <a:srgbClr val="FF0000"/>
                </a:solidFill>
              </a:rPr>
              <a:t>tensorflow</a:t>
            </a:r>
            <a:r>
              <a:rPr lang="en-US" sz="3400" b="1" dirty="0">
                <a:solidFill>
                  <a:srgbClr val="FF0000"/>
                </a:solidFill>
              </a:rPr>
              <a:t> </a:t>
            </a:r>
            <a:r>
              <a:rPr lang="en-US" sz="3400" dirty="0"/>
              <a:t>command.</a:t>
            </a:r>
          </a:p>
          <a:p>
            <a:pPr marL="285750" indent="-228600">
              <a:lnSpc>
                <a:spcPct val="90000"/>
              </a:lnSpc>
              <a:spcAft>
                <a:spcPts val="600"/>
              </a:spcAft>
              <a:buFont typeface="Arial" panose="020B0604020202020204" pitchFamily="34" charset="0"/>
              <a:buChar char="•"/>
            </a:pPr>
            <a:r>
              <a:rPr lang="en-US" sz="3400" dirty="0"/>
              <a:t>we have to use terminal to import only this packages, but other packagers are imported using settings -&gt; python interpreter.</a:t>
            </a:r>
          </a:p>
          <a:p>
            <a:pPr indent="-228600">
              <a:lnSpc>
                <a:spcPct val="90000"/>
              </a:lnSpc>
              <a:spcAft>
                <a:spcPts val="600"/>
              </a:spcAft>
              <a:buFont typeface="Arial" panose="020B0604020202020204" pitchFamily="34" charset="0"/>
              <a:buChar char="•"/>
            </a:pPr>
            <a:endParaRPr lang="en-US" sz="3400" dirty="0"/>
          </a:p>
          <a:p>
            <a:pPr>
              <a:lnSpc>
                <a:spcPct val="90000"/>
              </a:lnSpc>
              <a:spcAft>
                <a:spcPts val="600"/>
              </a:spcAft>
            </a:pPr>
            <a:r>
              <a:rPr lang="en-US" sz="3800" b="1" dirty="0">
                <a:solidFill>
                  <a:srgbClr val="002060"/>
                </a:solidFill>
              </a:rPr>
              <a:t>Overfitting</a:t>
            </a:r>
          </a:p>
          <a:p>
            <a:pPr marL="285750" indent="-228600">
              <a:lnSpc>
                <a:spcPct val="90000"/>
              </a:lnSpc>
              <a:spcAft>
                <a:spcPts val="600"/>
              </a:spcAft>
              <a:buFont typeface="Arial" panose="020B0604020202020204" pitchFamily="34" charset="0"/>
              <a:buChar char="•"/>
            </a:pPr>
            <a:r>
              <a:rPr lang="en-US" sz="3400" dirty="0"/>
              <a:t>Overfitting occurs when a model learns the training data too well, resulting in poor generalization to new, unseen data.</a:t>
            </a:r>
            <a:r>
              <a:rPr lang="en-US" sz="3400" kern="100" dirty="0">
                <a:effectLst/>
                <a:ea typeface="Calibri" panose="020F0502020204030204" pitchFamily="34" charset="0"/>
                <a:cs typeface="Times New Roman" panose="02020603050405020304" pitchFamily="18" charset="0"/>
              </a:rPr>
              <a:t> </a:t>
            </a:r>
          </a:p>
          <a:p>
            <a:pPr marL="285750" indent="-228600">
              <a:lnSpc>
                <a:spcPct val="90000"/>
              </a:lnSpc>
              <a:spcAft>
                <a:spcPts val="600"/>
              </a:spcAft>
              <a:buFont typeface="Arial" panose="020B0604020202020204" pitchFamily="34" charset="0"/>
              <a:buChar char="•"/>
            </a:pPr>
            <a:r>
              <a:rPr lang="en-US" sz="3400" kern="100" dirty="0">
                <a:effectLst/>
                <a:ea typeface="Calibri" panose="020F0502020204030204" pitchFamily="34" charset="0"/>
                <a:cs typeface="Times New Roman" panose="02020603050405020304" pitchFamily="18" charset="0"/>
              </a:rPr>
              <a:t>SVC gives us the best result but it overfitted.</a:t>
            </a:r>
          </a:p>
          <a:p>
            <a:pPr marL="285750" indent="-228600">
              <a:lnSpc>
                <a:spcPct val="90000"/>
              </a:lnSpc>
              <a:spcAft>
                <a:spcPts val="600"/>
              </a:spcAft>
              <a:buFont typeface="Arial" panose="020B0604020202020204" pitchFamily="34" charset="0"/>
              <a:buChar char="•"/>
            </a:pPr>
            <a:endParaRPr lang="en-US" sz="3400" kern="100" dirty="0">
              <a:effectLst/>
              <a:ea typeface="Calibri" panose="020F0502020204030204" pitchFamily="34" charset="0"/>
              <a:cs typeface="Times New Roman" panose="02020603050405020304" pitchFamily="18" charset="0"/>
            </a:endParaRPr>
          </a:p>
          <a:p>
            <a:pPr marL="57150">
              <a:lnSpc>
                <a:spcPct val="90000"/>
              </a:lnSpc>
              <a:spcAft>
                <a:spcPts val="600"/>
              </a:spcAft>
            </a:pPr>
            <a:r>
              <a:rPr lang="en-US" sz="3800" b="1" kern="100" dirty="0">
                <a:solidFill>
                  <a:srgbClr val="002060"/>
                </a:solidFill>
                <a:effectLst/>
                <a:ea typeface="Calibri" panose="020F0502020204030204" pitchFamily="34" charset="0"/>
                <a:cs typeface="Times New Roman" panose="02020603050405020304" pitchFamily="18" charset="0"/>
              </a:rPr>
              <a:t>Model Selection </a:t>
            </a:r>
          </a:p>
          <a:p>
            <a:pPr marL="400050" indent="-342900">
              <a:lnSpc>
                <a:spcPct val="90000"/>
              </a:lnSpc>
              <a:spcAft>
                <a:spcPts val="600"/>
              </a:spcAft>
              <a:buFont typeface="Arial" panose="020B0604020202020204" pitchFamily="34" charset="0"/>
              <a:buChar char="•"/>
            </a:pPr>
            <a:r>
              <a:rPr lang="en-US" sz="3400" kern="100" dirty="0">
                <a:effectLst/>
                <a:ea typeface="Calibri" panose="020F0502020204030204" pitchFamily="34" charset="0"/>
                <a:cs typeface="Times New Roman" panose="02020603050405020304" pitchFamily="18" charset="0"/>
              </a:rPr>
              <a:t>Choosing the right model architecture or algorithm can be challenging.</a:t>
            </a:r>
          </a:p>
          <a:p>
            <a:pPr marL="57150">
              <a:lnSpc>
                <a:spcPct val="90000"/>
              </a:lnSpc>
              <a:spcAft>
                <a:spcPts val="600"/>
              </a:spcAft>
            </a:pPr>
            <a:endParaRPr lang="en-US" sz="3400" kern="100" dirty="0">
              <a:effectLst/>
              <a:ea typeface="Calibri" panose="020F0502020204030204" pitchFamily="34" charset="0"/>
              <a:cs typeface="Times New Roman" panose="02020603050405020304" pitchFamily="18" charset="0"/>
            </a:endParaRPr>
          </a:p>
          <a:p>
            <a:pPr marL="57150">
              <a:lnSpc>
                <a:spcPct val="90000"/>
              </a:lnSpc>
              <a:spcAft>
                <a:spcPts val="600"/>
              </a:spcAft>
            </a:pPr>
            <a:endParaRPr lang="en-US" sz="3400" kern="100" dirty="0">
              <a:effectLst/>
              <a:ea typeface="Calibri" panose="020F0502020204030204" pitchFamily="34" charset="0"/>
              <a:cs typeface="Times New Roman" panose="02020603050405020304" pitchFamily="18" charset="0"/>
            </a:endParaRPr>
          </a:p>
          <a:p>
            <a:pPr marL="57150">
              <a:lnSpc>
                <a:spcPct val="90000"/>
              </a:lnSpc>
              <a:spcAft>
                <a:spcPts val="600"/>
              </a:spcAft>
            </a:pPr>
            <a:r>
              <a:rPr lang="en-US" sz="3400" b="1" kern="100" dirty="0">
                <a:solidFill>
                  <a:srgbClr val="FF0000"/>
                </a:solidFill>
                <a:ea typeface="Calibri" panose="020F0502020204030204" pitchFamily="34" charset="0"/>
                <a:cs typeface="Times New Roman" panose="02020603050405020304" pitchFamily="18" charset="0"/>
              </a:rPr>
              <a:t>		BMI-- -&gt; logistic regression</a:t>
            </a:r>
          </a:p>
          <a:p>
            <a:pPr marL="57150">
              <a:lnSpc>
                <a:spcPct val="90000"/>
              </a:lnSpc>
              <a:spcAft>
                <a:spcPts val="600"/>
              </a:spcAft>
            </a:pPr>
            <a:r>
              <a:rPr lang="en-US" sz="3400" b="1" kern="100" dirty="0">
                <a:solidFill>
                  <a:srgbClr val="FF0000"/>
                </a:solidFill>
                <a:ea typeface="Calibri" panose="020F0502020204030204" pitchFamily="34" charset="0"/>
                <a:cs typeface="Times New Roman" panose="02020603050405020304" pitchFamily="18" charset="0"/>
              </a:rPr>
              <a:t>		</a:t>
            </a:r>
            <a:endParaRPr lang="en-US" sz="3400" b="1" dirty="0">
              <a:solidFill>
                <a:srgbClr val="FF0000"/>
              </a:solidFill>
            </a:endParaRPr>
          </a:p>
          <a:p>
            <a:pPr marL="285750"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endParaRPr lang="en-US" sz="1500" b="1" dirty="0"/>
          </a:p>
        </p:txBody>
      </p:sp>
    </p:spTree>
    <p:extLst>
      <p:ext uri="{BB962C8B-B14F-4D97-AF65-F5344CB8AC3E}">
        <p14:creationId xmlns:p14="http://schemas.microsoft.com/office/powerpoint/2010/main" val="14238509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30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2">
            <a:extLst>
              <a:ext uri="{FF2B5EF4-FFF2-40B4-BE49-F238E27FC236}">
                <a16:creationId xmlns:a16="http://schemas.microsoft.com/office/drawing/2014/main" id="{C95582A9-2F12-6A95-A594-06073DDAA641}"/>
              </a:ext>
            </a:extLst>
          </p:cNvPr>
          <p:cNvSpPr>
            <a:spLocks noChangeArrowheads="1"/>
          </p:cNvSpPr>
          <p:nvPr/>
        </p:nvSpPr>
        <p:spPr bwMode="auto">
          <a:xfrm>
            <a:off x="1028700" y="1967266"/>
            <a:ext cx="2628900" cy="254725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ctr" fontAlgn="base">
              <a:lnSpc>
                <a:spcPct val="90000"/>
              </a:lnSpc>
              <a:spcBef>
                <a:spcPct val="0"/>
              </a:spcBef>
              <a:spcAft>
                <a:spcPts val="600"/>
              </a:spcAft>
              <a:buClrTx/>
              <a:buSzTx/>
              <a:tabLst/>
            </a:pPr>
            <a:r>
              <a:rPr kumimoji="0" lang="en-US" altLang="en-US" sz="3600" b="1" i="0" u="none" strike="noStrike" kern="1200" cap="none" normalizeH="0" baseline="0">
                <a:ln>
                  <a:noFill/>
                </a:ln>
                <a:solidFill>
                  <a:srgbClr val="FFFFFF"/>
                </a:solidFill>
                <a:effectLst/>
                <a:latin typeface="+mj-lt"/>
                <a:ea typeface="+mj-ea"/>
                <a:cs typeface="+mj-cs"/>
              </a:rPr>
              <a:t>System  Overview</a:t>
            </a:r>
            <a:endParaRPr kumimoji="0" lang="en-US" altLang="en-US" sz="3600" b="0" i="0" u="none" strike="noStrike" kern="1200" cap="none" normalizeH="0" baseline="0">
              <a:ln>
                <a:noFill/>
              </a:ln>
              <a:solidFill>
                <a:srgbClr val="FFFFFF"/>
              </a:solidFill>
              <a:effectLst/>
              <a:latin typeface="+mj-lt"/>
              <a:ea typeface="+mj-ea"/>
              <a:cs typeface="+mj-cs"/>
            </a:endParaRPr>
          </a:p>
          <a:p>
            <a:pPr marL="0" marR="0" lvl="0" indent="0" algn="ctr" fontAlgn="base">
              <a:lnSpc>
                <a:spcPct val="90000"/>
              </a:lnSpc>
              <a:spcBef>
                <a:spcPct val="0"/>
              </a:spcBef>
              <a:spcAft>
                <a:spcPts val="600"/>
              </a:spcAft>
              <a:buClrTx/>
              <a:buSzTx/>
              <a:tabLst/>
            </a:pPr>
            <a:endParaRPr kumimoji="0" lang="en-US" altLang="en-US" sz="3600" b="0" i="0" u="none" strike="noStrike" kern="1200" cap="none" normalizeH="0" baseline="0">
              <a:ln>
                <a:noFill/>
              </a:ln>
              <a:solidFill>
                <a:srgbClr val="FFFFFF"/>
              </a:solidFill>
              <a:effectLst/>
              <a:latin typeface="+mj-lt"/>
              <a:ea typeface="+mj-ea"/>
              <a:cs typeface="+mj-cs"/>
            </a:endParaRPr>
          </a:p>
        </p:txBody>
      </p:sp>
      <p:pic>
        <p:nvPicPr>
          <p:cNvPr id="55297" name="Picture 23" descr="A diagram of a mobile application&#10;&#10;Description automatically generated with low confidence">
            <a:extLst>
              <a:ext uri="{FF2B5EF4-FFF2-40B4-BE49-F238E27FC236}">
                <a16:creationId xmlns:a16="http://schemas.microsoft.com/office/drawing/2014/main" id="{658FEED7-9179-7771-73D1-37C2D601A0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77316" y="1147825"/>
            <a:ext cx="6780700" cy="456002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B9488EDC-A371-A583-5290-8E60C536A4C2}"/>
              </a:ext>
            </a:extLst>
          </p:cNvPr>
          <p:cNvSpPr>
            <a:spLocks noChangeArrowheads="1"/>
          </p:cNvSpPr>
          <p:nvPr/>
        </p:nvSpPr>
        <p:spPr bwMode="auto">
          <a:xfrm>
            <a:off x="0" y="53260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8772055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29EDE15C-79FD-A88F-9D89-1DD06D4A8EB7}"/>
              </a:ext>
            </a:extLst>
          </p:cNvPr>
          <p:cNvSpPr>
            <a:spLocks noChangeArrowheads="1"/>
          </p:cNvSpPr>
          <p:nvPr/>
        </p:nvSpPr>
        <p:spPr bwMode="auto">
          <a:xfrm>
            <a:off x="1028700" y="1967266"/>
            <a:ext cx="2628900" cy="254725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eaLnBrk="1" fontAlgn="base" hangingPunct="1">
              <a:lnSpc>
                <a:spcPct val="90000"/>
              </a:lnSpc>
              <a:spcAft>
                <a:spcPts val="600"/>
              </a:spcAft>
              <a:buClrTx/>
              <a:buSzTx/>
              <a:tabLst/>
            </a:pPr>
            <a:r>
              <a:rPr kumimoji="0" lang="en-US" altLang="en-US" sz="3600" b="1" i="0" u="none" strike="noStrike" kern="1200" cap="none" normalizeH="0" baseline="0">
                <a:ln>
                  <a:noFill/>
                </a:ln>
                <a:solidFill>
                  <a:srgbClr val="FFFFFF"/>
                </a:solidFill>
                <a:effectLst/>
                <a:latin typeface="+mj-lt"/>
                <a:ea typeface="+mj-ea"/>
                <a:cs typeface="+mj-cs"/>
              </a:rPr>
              <a:t>Functional  &amp; Non functional requirements</a:t>
            </a:r>
            <a:endParaRPr kumimoji="0" lang="en-US" altLang="en-US" sz="3600" b="0" i="0" u="none" strike="noStrike" kern="1200" cap="none" normalizeH="0" baseline="0">
              <a:ln>
                <a:noFill/>
              </a:ln>
              <a:solidFill>
                <a:srgbClr val="FFFFFF"/>
              </a:solidFill>
              <a:effectLst/>
              <a:latin typeface="+mj-lt"/>
              <a:ea typeface="+mj-ea"/>
              <a:cs typeface="+mj-cs"/>
            </a:endParaRPr>
          </a:p>
          <a:p>
            <a:pPr marL="0" marR="0" lvl="0" indent="0" algn="ctr" eaLnBrk="1" fontAlgn="base" hangingPunct="1">
              <a:lnSpc>
                <a:spcPct val="90000"/>
              </a:lnSpc>
              <a:spcAft>
                <a:spcPts val="600"/>
              </a:spcAft>
              <a:buClrTx/>
              <a:buSzTx/>
              <a:tabLst/>
            </a:pPr>
            <a:endParaRPr kumimoji="0" lang="en-US" altLang="en-US" sz="3600" b="0" i="0" u="none" strike="noStrike" kern="1200" cap="none" normalizeH="0" baseline="0">
              <a:ln>
                <a:noFill/>
              </a:ln>
              <a:solidFill>
                <a:srgbClr val="FFFFFF"/>
              </a:solidFill>
              <a:effectLst/>
              <a:latin typeface="+mj-lt"/>
              <a:ea typeface="+mj-ea"/>
              <a:cs typeface="+mj-cs"/>
            </a:endParaRPr>
          </a:p>
        </p:txBody>
      </p:sp>
      <p:graphicFrame>
        <p:nvGraphicFramePr>
          <p:cNvPr id="2" name="Table 1">
            <a:extLst>
              <a:ext uri="{FF2B5EF4-FFF2-40B4-BE49-F238E27FC236}">
                <a16:creationId xmlns:a16="http://schemas.microsoft.com/office/drawing/2014/main" id="{C1813DC7-F905-9DC3-19C0-89CCFEFBF563}"/>
              </a:ext>
            </a:extLst>
          </p:cNvPr>
          <p:cNvGraphicFramePr>
            <a:graphicFrameLocks noGrp="1"/>
          </p:cNvGraphicFramePr>
          <p:nvPr>
            <p:extLst>
              <p:ext uri="{D42A27DB-BD31-4B8C-83A1-F6EECF244321}">
                <p14:modId xmlns:p14="http://schemas.microsoft.com/office/powerpoint/2010/main" val="1593600375"/>
              </p:ext>
            </p:extLst>
          </p:nvPr>
        </p:nvGraphicFramePr>
        <p:xfrm>
          <a:off x="4827307" y="643466"/>
          <a:ext cx="6680719" cy="5568740"/>
        </p:xfrm>
        <a:graphic>
          <a:graphicData uri="http://schemas.openxmlformats.org/drawingml/2006/table">
            <a:tbl>
              <a:tblPr firstRow="1" bandRow="1">
                <a:tableStyleId>{5C22544A-7EE6-4342-B048-85BDC9FD1C3A}</a:tableStyleId>
              </a:tblPr>
              <a:tblGrid>
                <a:gridCol w="3599744">
                  <a:extLst>
                    <a:ext uri="{9D8B030D-6E8A-4147-A177-3AD203B41FA5}">
                      <a16:colId xmlns:a16="http://schemas.microsoft.com/office/drawing/2014/main" val="1693070320"/>
                    </a:ext>
                  </a:extLst>
                </a:gridCol>
                <a:gridCol w="3080975">
                  <a:extLst>
                    <a:ext uri="{9D8B030D-6E8A-4147-A177-3AD203B41FA5}">
                      <a16:colId xmlns:a16="http://schemas.microsoft.com/office/drawing/2014/main" val="1110547462"/>
                    </a:ext>
                  </a:extLst>
                </a:gridCol>
              </a:tblGrid>
              <a:tr h="839802">
                <a:tc>
                  <a:txBody>
                    <a:bodyPr/>
                    <a:lstStyle/>
                    <a:p>
                      <a:pPr marL="0" marR="0" algn="ctr">
                        <a:lnSpc>
                          <a:spcPct val="107000"/>
                        </a:lnSpc>
                        <a:spcBef>
                          <a:spcPts val="0"/>
                        </a:spcBef>
                        <a:spcAft>
                          <a:spcPts val="800"/>
                        </a:spcAft>
                      </a:pPr>
                      <a:r>
                        <a:rPr lang="en-US" sz="2100">
                          <a:effectLst/>
                        </a:rPr>
                        <a:t>Functional requirements</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133996" marR="133996" marT="66998" marB="66998"/>
                </a:tc>
                <a:tc>
                  <a:txBody>
                    <a:bodyPr/>
                    <a:lstStyle/>
                    <a:p>
                      <a:pPr marL="0" marR="0" algn="ctr">
                        <a:lnSpc>
                          <a:spcPct val="107000"/>
                        </a:lnSpc>
                        <a:spcBef>
                          <a:spcPts val="0"/>
                        </a:spcBef>
                        <a:spcAft>
                          <a:spcPts val="800"/>
                        </a:spcAft>
                      </a:pPr>
                      <a:r>
                        <a:rPr lang="en-US" sz="2100">
                          <a:effectLst/>
                        </a:rPr>
                        <a:t>Non Functional requirements</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133996" marR="133996" marT="66998" marB="66998"/>
                </a:tc>
                <a:extLst>
                  <a:ext uri="{0D108BD9-81ED-4DB2-BD59-A6C34878D82A}">
                    <a16:rowId xmlns:a16="http://schemas.microsoft.com/office/drawing/2014/main" val="912754665"/>
                  </a:ext>
                </a:extLst>
              </a:tr>
              <a:tr h="2438911">
                <a:tc>
                  <a:txBody>
                    <a:bodyPr/>
                    <a:lstStyle/>
                    <a:p>
                      <a:pPr marL="342900" marR="0" lvl="0" indent="-342900">
                        <a:lnSpc>
                          <a:spcPct val="107000"/>
                        </a:lnSpc>
                        <a:spcBef>
                          <a:spcPts val="0"/>
                        </a:spcBef>
                        <a:spcAft>
                          <a:spcPts val="800"/>
                        </a:spcAft>
                        <a:buFont typeface="Wingdings" panose="05000000000000000000" pitchFamily="2" charset="2"/>
                        <a:buChar char=""/>
                      </a:pPr>
                      <a:r>
                        <a:rPr lang="en-GB" sz="2100">
                          <a:effectLst/>
                        </a:rPr>
                        <a:t>System should be displayed personalized dietary and fitness plan</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133996" marR="133996" marT="66998" marB="66998"/>
                </a:tc>
                <a:tc>
                  <a:txBody>
                    <a:bodyPr/>
                    <a:lstStyle/>
                    <a:p>
                      <a:pPr marL="342900" marR="0" lvl="0" indent="-342900">
                        <a:lnSpc>
                          <a:spcPct val="107000"/>
                        </a:lnSpc>
                        <a:spcBef>
                          <a:spcPts val="0"/>
                        </a:spcBef>
                        <a:spcAft>
                          <a:spcPts val="800"/>
                        </a:spcAft>
                        <a:buFont typeface="Wingdings" panose="05000000000000000000" pitchFamily="2" charset="2"/>
                        <a:buChar char=""/>
                      </a:pPr>
                      <a:r>
                        <a:rPr lang="en-US" sz="2100">
                          <a:effectLst/>
                        </a:rPr>
                        <a:t>Security</a:t>
                      </a:r>
                      <a:endParaRPr lang="en-US" sz="1500">
                        <a:effectLst/>
                      </a:endParaRPr>
                    </a:p>
                    <a:p>
                      <a:pPr marL="342900" marR="0" lvl="0" indent="-342900">
                        <a:lnSpc>
                          <a:spcPct val="107000"/>
                        </a:lnSpc>
                        <a:spcBef>
                          <a:spcPts val="0"/>
                        </a:spcBef>
                        <a:spcAft>
                          <a:spcPts val="800"/>
                        </a:spcAft>
                        <a:buFont typeface="Wingdings" panose="05000000000000000000" pitchFamily="2" charset="2"/>
                        <a:buChar char=""/>
                      </a:pPr>
                      <a:r>
                        <a:rPr lang="en-GB" sz="2100">
                          <a:effectLst/>
                        </a:rPr>
                        <a:t>Processing speed </a:t>
                      </a:r>
                      <a:endParaRPr lang="en-US" sz="1500">
                        <a:effectLst/>
                      </a:endParaRPr>
                    </a:p>
                    <a:p>
                      <a:pPr marL="342900" marR="0" lvl="0" indent="-342900">
                        <a:lnSpc>
                          <a:spcPct val="107000"/>
                        </a:lnSpc>
                        <a:spcBef>
                          <a:spcPts val="0"/>
                        </a:spcBef>
                        <a:spcAft>
                          <a:spcPts val="800"/>
                        </a:spcAft>
                        <a:buFont typeface="Wingdings" panose="05000000000000000000" pitchFamily="2" charset="2"/>
                        <a:buChar char=""/>
                      </a:pPr>
                      <a:r>
                        <a:rPr lang="en-US" sz="2100">
                          <a:effectLst/>
                        </a:rPr>
                        <a:t>Reliability</a:t>
                      </a:r>
                      <a:endParaRPr lang="en-US" sz="1500">
                        <a:effectLst/>
                      </a:endParaRPr>
                    </a:p>
                    <a:p>
                      <a:pPr marL="457200" marR="0">
                        <a:lnSpc>
                          <a:spcPct val="107000"/>
                        </a:lnSpc>
                        <a:spcBef>
                          <a:spcPts val="0"/>
                        </a:spcBef>
                        <a:spcAft>
                          <a:spcPts val="800"/>
                        </a:spcAft>
                      </a:pPr>
                      <a:r>
                        <a:rPr lang="en-US" sz="2100">
                          <a:effectLst/>
                        </a:rPr>
                        <a:t> </a:t>
                      </a:r>
                      <a:endParaRPr lang="en-US" sz="1500">
                        <a:effectLst/>
                      </a:endParaRPr>
                    </a:p>
                    <a:p>
                      <a:pPr marL="0" marR="0">
                        <a:lnSpc>
                          <a:spcPct val="107000"/>
                        </a:lnSpc>
                        <a:spcBef>
                          <a:spcPts val="0"/>
                        </a:spcBef>
                        <a:spcAft>
                          <a:spcPts val="800"/>
                        </a:spcAft>
                      </a:pPr>
                      <a:r>
                        <a:rPr lang="en-US" sz="2100">
                          <a:effectLst/>
                        </a:rPr>
                        <a:t> </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133996" marR="133996" marT="66998" marB="66998"/>
                </a:tc>
                <a:extLst>
                  <a:ext uri="{0D108BD9-81ED-4DB2-BD59-A6C34878D82A}">
                    <a16:rowId xmlns:a16="http://schemas.microsoft.com/office/drawing/2014/main" val="313552656"/>
                  </a:ext>
                </a:extLst>
              </a:tr>
              <a:tr h="2290027">
                <a:tc>
                  <a:txBody>
                    <a:bodyPr/>
                    <a:lstStyle/>
                    <a:p>
                      <a:pPr marL="342900" marR="0" lvl="0" indent="-342900">
                        <a:lnSpc>
                          <a:spcPct val="107000"/>
                        </a:lnSpc>
                        <a:spcBef>
                          <a:spcPts val="0"/>
                        </a:spcBef>
                        <a:spcAft>
                          <a:spcPts val="800"/>
                        </a:spcAft>
                        <a:buFont typeface="Wingdings" panose="05000000000000000000" pitchFamily="2" charset="2"/>
                        <a:buChar char=""/>
                      </a:pPr>
                      <a:r>
                        <a:rPr lang="en-GB" sz="2100">
                          <a:effectLst/>
                        </a:rPr>
                        <a:t>System should be displayed personalized dietary and fitness plan</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133996" marR="133996" marT="66998" marB="66998"/>
                </a:tc>
                <a:tc>
                  <a:txBody>
                    <a:bodyPr/>
                    <a:lstStyle/>
                    <a:p>
                      <a:pPr marL="342900" marR="0" lvl="0" indent="-342900">
                        <a:lnSpc>
                          <a:spcPct val="107000"/>
                        </a:lnSpc>
                        <a:spcBef>
                          <a:spcPts val="0"/>
                        </a:spcBef>
                        <a:spcAft>
                          <a:spcPts val="800"/>
                        </a:spcAft>
                        <a:buFont typeface="Wingdings" panose="05000000000000000000" pitchFamily="2" charset="2"/>
                        <a:buChar char=""/>
                      </a:pPr>
                      <a:r>
                        <a:rPr lang="en-US" sz="2100">
                          <a:effectLst/>
                        </a:rPr>
                        <a:t>Availability </a:t>
                      </a:r>
                      <a:endParaRPr lang="en-US" sz="1500">
                        <a:effectLst/>
                      </a:endParaRPr>
                    </a:p>
                    <a:p>
                      <a:pPr marL="342900" marR="0" lvl="0" indent="-342900">
                        <a:lnSpc>
                          <a:spcPct val="107000"/>
                        </a:lnSpc>
                        <a:spcBef>
                          <a:spcPts val="0"/>
                        </a:spcBef>
                        <a:spcAft>
                          <a:spcPts val="800"/>
                        </a:spcAft>
                        <a:buFont typeface="Wingdings" panose="05000000000000000000" pitchFamily="2" charset="2"/>
                        <a:buChar char=""/>
                      </a:pPr>
                      <a:r>
                        <a:rPr lang="en-GB" sz="2100">
                          <a:effectLst/>
                        </a:rPr>
                        <a:t>Compatible to any smart device</a:t>
                      </a:r>
                      <a:endParaRPr lang="en-US" sz="1500">
                        <a:effectLst/>
                      </a:endParaRPr>
                    </a:p>
                    <a:p>
                      <a:pPr marL="457200" marR="0">
                        <a:lnSpc>
                          <a:spcPct val="107000"/>
                        </a:lnSpc>
                        <a:spcBef>
                          <a:spcPts val="0"/>
                        </a:spcBef>
                        <a:spcAft>
                          <a:spcPts val="800"/>
                        </a:spcAft>
                      </a:pPr>
                      <a:r>
                        <a:rPr lang="en-US" sz="2100">
                          <a:effectLst/>
                        </a:rPr>
                        <a:t> </a:t>
                      </a:r>
                      <a:endParaRPr lang="en-US" sz="1500">
                        <a:effectLst/>
                      </a:endParaRPr>
                    </a:p>
                    <a:p>
                      <a:pPr marL="457200" marR="0">
                        <a:lnSpc>
                          <a:spcPct val="107000"/>
                        </a:lnSpc>
                        <a:spcBef>
                          <a:spcPts val="0"/>
                        </a:spcBef>
                        <a:spcAft>
                          <a:spcPts val="800"/>
                        </a:spcAft>
                      </a:pPr>
                      <a:r>
                        <a:rPr lang="en-US" sz="2100">
                          <a:effectLst/>
                        </a:rPr>
                        <a:t> </a:t>
                      </a:r>
                      <a:endParaRPr lang="en-US" sz="1500">
                        <a:effectLst/>
                        <a:latin typeface="Calibri" panose="020F0502020204030204" pitchFamily="34" charset="0"/>
                        <a:ea typeface="Times New Roman" panose="02020603050405020304" pitchFamily="18" charset="0"/>
                        <a:cs typeface="Times New Roman" panose="02020603050405020304" pitchFamily="18" charset="0"/>
                      </a:endParaRPr>
                    </a:p>
                  </a:txBody>
                  <a:tcPr marL="133996" marR="133996" marT="66998" marB="66998"/>
                </a:tc>
                <a:extLst>
                  <a:ext uri="{0D108BD9-81ED-4DB2-BD59-A6C34878D82A}">
                    <a16:rowId xmlns:a16="http://schemas.microsoft.com/office/drawing/2014/main" val="225538324"/>
                  </a:ext>
                </a:extLst>
              </a:tr>
            </a:tbl>
          </a:graphicData>
        </a:graphic>
      </p:graphicFrame>
    </p:spTree>
    <p:extLst>
      <p:ext uri="{BB962C8B-B14F-4D97-AF65-F5344CB8AC3E}">
        <p14:creationId xmlns:p14="http://schemas.microsoft.com/office/powerpoint/2010/main" val="36038066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40794984" descr="A picture containing graphics, logo, font, graphic design&#10;&#10;Description automatically generated">
            <a:extLst>
              <a:ext uri="{FF2B5EF4-FFF2-40B4-BE49-F238E27FC236}">
                <a16:creationId xmlns:a16="http://schemas.microsoft.com/office/drawing/2014/main" id="{EE720D46-123D-AA33-8506-D3A01D3ED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25" y="711200"/>
            <a:ext cx="13239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1723730027" descr="A picture containing logo, font, graphics, graphic design&#10;&#10;Description automatically generated">
            <a:extLst>
              <a:ext uri="{FF2B5EF4-FFF2-40B4-BE49-F238E27FC236}">
                <a16:creationId xmlns:a16="http://schemas.microsoft.com/office/drawing/2014/main" id="{7632ADFB-265F-1EC9-88B1-BEF25910F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599" y="2433636"/>
            <a:ext cx="1924265" cy="1344615"/>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155926535" descr="A blue and yellow snake logo&#10;&#10;Description automatically generated with low confidence">
            <a:extLst>
              <a:ext uri="{FF2B5EF4-FFF2-40B4-BE49-F238E27FC236}">
                <a16:creationId xmlns:a16="http://schemas.microsoft.com/office/drawing/2014/main" id="{48395B13-FC66-DC11-3B77-C81FD2176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8480" y="3797103"/>
            <a:ext cx="1324769" cy="1444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368BA10D-33AB-DC47-AC0D-E29B255351A8}"/>
              </a:ext>
            </a:extLst>
          </p:cNvPr>
          <p:cNvSpPr>
            <a:spLocks noChangeArrowheads="1"/>
          </p:cNvSpPr>
          <p:nvPr/>
        </p:nvSpPr>
        <p:spPr bwMode="auto">
          <a:xfrm>
            <a:off x="1287624" y="573152"/>
            <a:ext cx="8587974"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Technologies</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rgbClr val="215868"/>
                </a:solidFill>
                <a:effectLst/>
                <a:latin typeface="Cambria Math" panose="02040503050406030204" pitchFamily="18" charset="0"/>
                <a:ea typeface="Times New Roman" panose="02020603050405020304" pitchFamily="18" charset="0"/>
                <a:cs typeface="Times New Roman" panose="02020603050405020304" pitchFamily="18" charset="0"/>
              </a:rPr>
              <a:t>Python </a:t>
            </a:r>
            <a:r>
              <a:rPr kumimoji="0" lang="en-US" altLang="en-US" sz="18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 PyCharm software to develop Models</a:t>
            </a: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rgbClr val="215868"/>
                </a:solidFill>
                <a:effectLst/>
                <a:latin typeface="Cambria Math" panose="02040503050406030204" pitchFamily="18" charset="0"/>
                <a:ea typeface="Times New Roman" panose="02020603050405020304" pitchFamily="18" charset="0"/>
                <a:cs typeface="Times New Roman" panose="02020603050405020304" pitchFamily="18" charset="0"/>
              </a:rPr>
              <a:t>Figma </a:t>
            </a:r>
            <a:r>
              <a:rPr kumimoji="0" lang="en-US" altLang="en-US" sz="18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 creating UI /UX</a:t>
            </a: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rgbClr val="215868"/>
                </a:solidFill>
                <a:effectLst/>
                <a:latin typeface="Cambria Math" panose="02040503050406030204" pitchFamily="18" charset="0"/>
                <a:ea typeface="Times New Roman" panose="02020603050405020304" pitchFamily="18" charset="0"/>
                <a:cs typeface="Times New Roman" panose="02020603050405020304" pitchFamily="18" charset="0"/>
              </a:rPr>
              <a:t>Firebase </a:t>
            </a:r>
            <a:r>
              <a:rPr kumimoji="0" lang="en-US" altLang="en-US" sz="18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:Our database</a:t>
            </a: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rgbClr val="215868"/>
                </a:solidFill>
                <a:effectLst/>
                <a:latin typeface="Cambria Math" panose="02040503050406030204" pitchFamily="18" charset="0"/>
                <a:ea typeface="Times New Roman" panose="02020603050405020304" pitchFamily="18" charset="0"/>
                <a:cs typeface="Times New Roman" panose="02020603050405020304" pitchFamily="18" charset="0"/>
              </a:rPr>
              <a:t>GitLab </a:t>
            </a:r>
            <a:r>
              <a:rPr kumimoji="0" lang="en-US" altLang="en-US" sz="18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 Opensource Version Control System</a:t>
            </a: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rgbClr val="215868"/>
                </a:solidFill>
                <a:effectLst/>
                <a:latin typeface="Cambria Math" panose="02040503050406030204" pitchFamily="18" charset="0"/>
                <a:ea typeface="Times New Roman" panose="02020603050405020304" pitchFamily="18" charset="0"/>
                <a:cs typeface="Times New Roman" panose="02020603050405020304" pitchFamily="18" charset="0"/>
              </a:rPr>
              <a:t>Machine learning  technology </a:t>
            </a:r>
            <a:r>
              <a:rPr kumimoji="0" lang="en-US" altLang="en-US" sz="18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     Some Model training </a:t>
            </a:r>
            <a:r>
              <a:rPr kumimoji="0" lang="en-US" altLang="en-US" sz="1800" b="1" i="0" u="none" strike="noStrike" cap="none" normalizeH="0" baseline="0" dirty="0">
                <a:ln>
                  <a:noFill/>
                </a:ln>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Logistic Regression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KNN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SVC</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Decision Tree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Random Forest Regressor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XgBoost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Gradient Boosting</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B8DD643-95D4-6A52-AA8E-24803E9BC38E}"/>
              </a:ext>
            </a:extLst>
          </p:cNvPr>
          <p:cNvSpPr>
            <a:spLocks noChangeArrowheads="1"/>
          </p:cNvSpPr>
          <p:nvPr/>
        </p:nvSpPr>
        <p:spPr bwMode="auto">
          <a:xfrm>
            <a:off x="0" y="1393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6">
            <a:extLst>
              <a:ext uri="{FF2B5EF4-FFF2-40B4-BE49-F238E27FC236}">
                <a16:creationId xmlns:a16="http://schemas.microsoft.com/office/drawing/2014/main" id="{91FCAB9D-BA3E-8E3A-2E7E-971B686EE559}"/>
              </a:ext>
            </a:extLst>
          </p:cNvPr>
          <p:cNvSpPr>
            <a:spLocks noChangeArrowheads="1"/>
          </p:cNvSpPr>
          <p:nvPr/>
        </p:nvSpPr>
        <p:spPr bwMode="auto">
          <a:xfrm>
            <a:off x="0" y="2384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id="{377D26C0-AA65-94BF-1705-06FE78B922F4}"/>
              </a:ext>
            </a:extLst>
          </p:cNvPr>
          <p:cNvSpPr>
            <a:spLocks noChangeArrowheads="1"/>
          </p:cNvSpPr>
          <p:nvPr/>
        </p:nvSpPr>
        <p:spPr bwMode="auto">
          <a:xfrm>
            <a:off x="152400" y="33702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68487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B9E248E0-55F8-4E45-A07F-B49E0EEA9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Arc 7176">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92014">
            <a:off x="3109564" y="704848"/>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2" name="Picture 1" descr="Icon&#10;&#10;Description automatically generated">
            <a:extLst>
              <a:ext uri="{FF2B5EF4-FFF2-40B4-BE49-F238E27FC236}">
                <a16:creationId xmlns:a16="http://schemas.microsoft.com/office/drawing/2014/main" id="{8A693963-B55D-2971-79AA-4FBBFE947C41}"/>
              </a:ext>
            </a:extLst>
          </p:cNvPr>
          <p:cNvPicPr>
            <a:picLocks noChangeAspect="1"/>
          </p:cNvPicPr>
          <p:nvPr/>
        </p:nvPicPr>
        <p:blipFill rotWithShape="1">
          <a:blip r:embed="rId2">
            <a:extLst>
              <a:ext uri="{28A0092B-C50C-407E-A947-70E740481C1C}">
                <a14:useLocalDpi xmlns:a14="http://schemas.microsoft.com/office/drawing/2010/main" val="0"/>
              </a:ext>
            </a:extLst>
          </a:blip>
          <a:srcRect b="4407"/>
          <a:stretch/>
        </p:blipFill>
        <p:spPr>
          <a:xfrm>
            <a:off x="4252394" y="2577601"/>
            <a:ext cx="7462838" cy="4280399"/>
          </a:xfrm>
          <a:custGeom>
            <a:avLst/>
            <a:gdLst/>
            <a:ahLst/>
            <a:cxnLst/>
            <a:rect l="l" t="t" r="r" b="b"/>
            <a:pathLst>
              <a:path w="7462838" h="4280399">
                <a:moveTo>
                  <a:pt x="3731419" y="0"/>
                </a:moveTo>
                <a:cubicBezTo>
                  <a:pt x="5792225" y="0"/>
                  <a:pt x="7462838" y="1670613"/>
                  <a:pt x="7462838" y="3731419"/>
                </a:cubicBezTo>
                <a:cubicBezTo>
                  <a:pt x="7462838" y="3828019"/>
                  <a:pt x="7459167" y="3923762"/>
                  <a:pt x="7451957" y="4018516"/>
                </a:cubicBezTo>
                <a:lnTo>
                  <a:pt x="7422046" y="4280399"/>
                </a:lnTo>
                <a:lnTo>
                  <a:pt x="40793" y="4280399"/>
                </a:lnTo>
                <a:lnTo>
                  <a:pt x="10881" y="4018516"/>
                </a:lnTo>
                <a:cubicBezTo>
                  <a:pt x="3671" y="3923762"/>
                  <a:pt x="0" y="3828019"/>
                  <a:pt x="0" y="3731419"/>
                </a:cubicBezTo>
                <a:cubicBezTo>
                  <a:pt x="0" y="1670613"/>
                  <a:pt x="1670614" y="0"/>
                  <a:pt x="3731419" y="0"/>
                </a:cubicBezTo>
                <a:close/>
              </a:path>
            </a:pathLst>
          </a:custGeom>
          <a:solidFill>
            <a:schemeClr val="bg1">
              <a:lumMod val="85000"/>
            </a:schemeClr>
          </a:solidFill>
        </p:spPr>
      </p:pic>
      <p:sp>
        <p:nvSpPr>
          <p:cNvPr id="3" name="Rectangle 3">
            <a:extLst>
              <a:ext uri="{FF2B5EF4-FFF2-40B4-BE49-F238E27FC236}">
                <a16:creationId xmlns:a16="http://schemas.microsoft.com/office/drawing/2014/main" id="{2E44363D-35EB-CE48-3537-2AFB8DF1D24D}"/>
              </a:ext>
            </a:extLst>
          </p:cNvPr>
          <p:cNvSpPr>
            <a:spLocks noChangeArrowheads="1"/>
          </p:cNvSpPr>
          <p:nvPr/>
        </p:nvSpPr>
        <p:spPr bwMode="auto">
          <a:xfrm>
            <a:off x="860742" y="754840"/>
            <a:ext cx="4001034" cy="275774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fontAlgn="base">
              <a:lnSpc>
                <a:spcPct val="90000"/>
              </a:lnSpc>
              <a:spcBef>
                <a:spcPct val="0"/>
              </a:spcBef>
              <a:spcAft>
                <a:spcPts val="600"/>
              </a:spcAft>
              <a:buClrTx/>
              <a:buSzTx/>
              <a:tabLst/>
            </a:pPr>
            <a:r>
              <a:rPr kumimoji="0" lang="en-US" altLang="en-US" sz="3300" b="1" i="0" u="none" strike="noStrike" kern="1200" cap="none" normalizeH="0" baseline="0" dirty="0">
                <a:ln>
                  <a:noFill/>
                </a:ln>
                <a:solidFill>
                  <a:schemeClr val="tx1"/>
                </a:solidFill>
                <a:effectLst/>
                <a:latin typeface="+mj-lt"/>
                <a:ea typeface="+mj-ea"/>
                <a:cs typeface="+mj-cs"/>
              </a:rPr>
              <a:t>Research Component</a:t>
            </a:r>
            <a:endParaRPr kumimoji="0" lang="en-US" altLang="en-US" sz="3300" b="0" i="0" u="none" strike="noStrike" kern="1200" cap="none" normalizeH="0" baseline="0" dirty="0">
              <a:ln>
                <a:noFill/>
              </a:ln>
              <a:solidFill>
                <a:schemeClr val="tx1"/>
              </a:solidFill>
              <a:effectLst/>
              <a:latin typeface="+mj-lt"/>
              <a:ea typeface="+mj-ea"/>
              <a:cs typeface="+mj-cs"/>
            </a:endParaRPr>
          </a:p>
          <a:p>
            <a:pPr marL="0" marR="0" lvl="0" indent="0" fontAlgn="base">
              <a:lnSpc>
                <a:spcPct val="90000"/>
              </a:lnSpc>
              <a:spcBef>
                <a:spcPct val="0"/>
              </a:spcBef>
              <a:spcAft>
                <a:spcPts val="600"/>
              </a:spcAft>
              <a:buClrTx/>
              <a:buSzTx/>
              <a:tabLst/>
            </a:pPr>
            <a:r>
              <a:rPr kumimoji="0" lang="en-US" altLang="en-US" sz="3300" b="1" i="0" u="none" strike="noStrike" kern="1200" cap="none" normalizeH="0" baseline="0" dirty="0">
                <a:ln>
                  <a:noFill/>
                </a:ln>
                <a:solidFill>
                  <a:schemeClr val="tx1"/>
                </a:solidFill>
                <a:effectLst/>
                <a:latin typeface="+mj-lt"/>
                <a:ea typeface="+mj-ea"/>
                <a:cs typeface="+mj-cs"/>
              </a:rPr>
              <a:t>Management Of Report Analysis and Scanning</a:t>
            </a:r>
            <a:endParaRPr kumimoji="0" lang="en-US" altLang="en-US" sz="3300" b="0" i="0" u="none" strike="noStrike" kern="1200" cap="none" normalizeH="0" baseline="0" dirty="0">
              <a:ln>
                <a:noFill/>
              </a:ln>
              <a:solidFill>
                <a:schemeClr val="tx1"/>
              </a:solidFill>
              <a:effectLst/>
              <a:latin typeface="+mj-lt"/>
              <a:ea typeface="+mj-ea"/>
              <a:cs typeface="+mj-cs"/>
            </a:endParaRPr>
          </a:p>
          <a:p>
            <a:pPr marL="0" marR="0" lvl="0" indent="0" fontAlgn="base">
              <a:lnSpc>
                <a:spcPct val="90000"/>
              </a:lnSpc>
              <a:spcBef>
                <a:spcPct val="0"/>
              </a:spcBef>
              <a:spcAft>
                <a:spcPts val="600"/>
              </a:spcAft>
              <a:buClrTx/>
              <a:buSzTx/>
              <a:tabLst/>
            </a:pPr>
            <a:endParaRPr kumimoji="0" lang="en-US" altLang="en-US" sz="3300" b="0" i="0" u="none" strike="noStrike" kern="1200" cap="none" normalizeH="0" baseline="0" dirty="0">
              <a:ln>
                <a:noFill/>
              </a:ln>
              <a:solidFill>
                <a:schemeClr val="tx1"/>
              </a:solidFill>
              <a:effectLst/>
              <a:latin typeface="+mj-lt"/>
              <a:ea typeface="+mj-ea"/>
              <a:cs typeface="+mj-cs"/>
            </a:endParaRPr>
          </a:p>
        </p:txBody>
      </p:sp>
      <p:pic>
        <p:nvPicPr>
          <p:cNvPr id="7170" name="Picture 19" descr="A hand holding a phone&#10;&#10;Description automatically generated with medium confidence">
            <a:extLst>
              <a:ext uri="{FF2B5EF4-FFF2-40B4-BE49-F238E27FC236}">
                <a16:creationId xmlns:a16="http://schemas.microsoft.com/office/drawing/2014/main" id="{C575ED38-E68E-FC8A-7545-BCD6BA7C89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82"/>
          <a:stretch/>
        </p:blipFill>
        <p:spPr bwMode="auto">
          <a:xfrm>
            <a:off x="8610600" y="10"/>
            <a:ext cx="3581400" cy="3769196"/>
          </a:xfrm>
          <a:custGeom>
            <a:avLst/>
            <a:gdLst/>
            <a:ahLst/>
            <a:cxnLst/>
            <a:rect l="l" t="t" r="r" b="b"/>
            <a:pathLst>
              <a:path w="3581400" h="3769206">
                <a:moveTo>
                  <a:pt x="366014" y="0"/>
                </a:moveTo>
                <a:lnTo>
                  <a:pt x="3581400" y="0"/>
                </a:lnTo>
                <a:lnTo>
                  <a:pt x="3581400" y="3507525"/>
                </a:lnTo>
                <a:lnTo>
                  <a:pt x="3442408" y="3574481"/>
                </a:lnTo>
                <a:cubicBezTo>
                  <a:pt x="3145957" y="3699869"/>
                  <a:pt x="2820025" y="3769206"/>
                  <a:pt x="2477898" y="3769206"/>
                </a:cubicBezTo>
                <a:cubicBezTo>
                  <a:pt x="1109392" y="3769206"/>
                  <a:pt x="0" y="2659814"/>
                  <a:pt x="0" y="1291308"/>
                </a:cubicBezTo>
                <a:cubicBezTo>
                  <a:pt x="0" y="863650"/>
                  <a:pt x="108339" y="461296"/>
                  <a:pt x="299069" y="11019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03984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C0E1688-3AA8-150D-CE61-E7BD68807E09}"/>
              </a:ext>
            </a:extLst>
          </p:cNvPr>
          <p:cNvSpPr>
            <a:spLocks noChangeArrowheads="1"/>
          </p:cNvSpPr>
          <p:nvPr/>
        </p:nvSpPr>
        <p:spPr bwMode="auto">
          <a:xfrm>
            <a:off x="851223" y="382651"/>
            <a:ext cx="10746727"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Main Objectives</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2400" b="1" dirty="0">
              <a:solidFill>
                <a:srgbClr val="FF0000"/>
              </a:solidFill>
              <a:latin typeface="Cambria Math" panose="020405030504060302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4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To develop and implement a personalized dietary and fitness plan tailored to the health profile of individuals with metabolic syndrome in order to improve their health outcomes.</a:t>
            </a:r>
          </a:p>
          <a:p>
            <a:pPr marL="0" marR="0" lvl="0" indent="0" algn="l" defTabSz="914400" rtl="0" eaLnBrk="0" fontAlgn="base" latinLnBrk="0" hangingPunct="0">
              <a:lnSpc>
                <a:spcPct val="100000"/>
              </a:lnSpc>
              <a:spcBef>
                <a:spcPct val="0"/>
              </a:spcBef>
              <a:spcAft>
                <a:spcPct val="0"/>
              </a:spcAft>
              <a:buClrTx/>
              <a:buSzTx/>
              <a:buFontTx/>
              <a:buNone/>
              <a:tabLst/>
            </a:pPr>
            <a:endParaRPr lang="en-GB" altLang="en-US" sz="2000" b="1" dirty="0">
              <a:solidFill>
                <a:srgbClr val="404040"/>
              </a:solidFill>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2000" b="1" i="0" u="none" strike="noStrike" cap="none" normalizeH="0" baseline="0" dirty="0">
              <a:ln>
                <a:noFill/>
              </a:ln>
              <a:solidFill>
                <a:srgbClr val="404040"/>
              </a:solidFill>
              <a:effectLst/>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GB" altLang="en-US" sz="2000" b="1" dirty="0">
              <a:solidFill>
                <a:srgbClr val="404040"/>
              </a:solidFill>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2000" b="1" i="0" u="none" strike="noStrike" cap="none" normalizeH="0" baseline="0" dirty="0">
              <a:ln>
                <a:noFill/>
              </a:ln>
              <a:solidFill>
                <a:srgbClr val="404040"/>
              </a:solidFill>
              <a:effectLst/>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3249" name="Picture 1" descr="A picture containing fruit, watermelon, bottle, food group&#10;&#10;Description automatically generated">
            <a:extLst>
              <a:ext uri="{FF2B5EF4-FFF2-40B4-BE49-F238E27FC236}">
                <a16:creationId xmlns:a16="http://schemas.microsoft.com/office/drawing/2014/main" id="{93003D3B-749E-EED7-3C04-CBD664726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1882" y="2750687"/>
            <a:ext cx="4208236" cy="28521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2EC2401-BE32-D4D5-069E-65FAE35934FA}"/>
              </a:ext>
            </a:extLst>
          </p:cNvPr>
          <p:cNvSpPr>
            <a:spLocks noChangeArrowheads="1"/>
          </p:cNvSpPr>
          <p:nvPr/>
        </p:nvSpPr>
        <p:spPr bwMode="auto">
          <a:xfrm>
            <a:off x="851223" y="4523792"/>
            <a:ext cx="10746727" cy="580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1284763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01653C2-0C51-0043-48AC-59CC05367F76}"/>
              </a:ext>
            </a:extLst>
          </p:cNvPr>
          <p:cNvSpPr>
            <a:spLocks noChangeArrowheads="1"/>
          </p:cNvSpPr>
          <p:nvPr/>
        </p:nvSpPr>
        <p:spPr bwMode="auto">
          <a:xfrm>
            <a:off x="643812" y="355839"/>
            <a:ext cx="8920065" cy="3508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57200" algn="l"/>
              </a:tabLst>
            </a:pPr>
            <a:r>
              <a:rPr kumimoji="0" lang="en-US" altLang="en-US" sz="24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Specific Objectives</a:t>
            </a:r>
          </a:p>
          <a:p>
            <a:pPr marL="0" marR="0" lvl="0" indent="0" algn="ctr"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24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GB" altLang="en-US" sz="18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Assess the individual's health profile.</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GB" altLang="en-US" sz="18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Analyse data for specific needs and goals.</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GB" altLang="en-US" sz="18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Develop a personalized dietary plan.</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GB" altLang="en-US" sz="18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Create a customized fitness plan.</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GB" altLang="en-US" sz="18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Provide ongoing support and monitoring.</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GB" altLang="en-US" sz="18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Evaluate and adjust the plan for optimization.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descr="A picture containing text, envelope, businesscard&#10;&#10;Description automatically generated">
            <a:extLst>
              <a:ext uri="{FF2B5EF4-FFF2-40B4-BE49-F238E27FC236}">
                <a16:creationId xmlns:a16="http://schemas.microsoft.com/office/drawing/2014/main" id="{7D61053F-DDAA-6FE3-1126-C4838C4506C5}"/>
              </a:ext>
            </a:extLst>
          </p:cNvPr>
          <p:cNvPicPr>
            <a:picLocks noChangeAspect="1"/>
          </p:cNvPicPr>
          <p:nvPr/>
        </p:nvPicPr>
        <p:blipFill>
          <a:blip r:embed="rId2">
            <a:extLst>
              <a:ext uri="{28A0092B-C50C-407E-A947-70E740481C1C}">
                <a14:useLocalDpi xmlns:a14="http://schemas.microsoft.com/office/drawing/2010/main" val="0"/>
              </a:ext>
            </a:extLst>
          </a:blip>
          <a:srcRect l="24433" r="24433"/>
          <a:stretch>
            <a:fillRect/>
          </a:stretch>
        </p:blipFill>
        <p:spPr>
          <a:xfrm>
            <a:off x="7520473" y="3178175"/>
            <a:ext cx="3337207" cy="3116910"/>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pic>
      <p:sp>
        <p:nvSpPr>
          <p:cNvPr id="4" name="Rectangle 3">
            <a:extLst>
              <a:ext uri="{FF2B5EF4-FFF2-40B4-BE49-F238E27FC236}">
                <a16:creationId xmlns:a16="http://schemas.microsoft.com/office/drawing/2014/main" id="{2ED08A18-CA46-DD62-2E82-E828D8D08F28}"/>
              </a:ext>
            </a:extLst>
          </p:cNvPr>
          <p:cNvSpPr>
            <a:spLocks noChangeArrowheads="1"/>
          </p:cNvSpPr>
          <p:nvPr/>
        </p:nvSpPr>
        <p:spPr bwMode="auto">
          <a:xfrm>
            <a:off x="457200" y="2720975"/>
            <a:ext cx="89200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Tree>
    <p:extLst>
      <p:ext uri="{BB962C8B-B14F-4D97-AF65-F5344CB8AC3E}">
        <p14:creationId xmlns:p14="http://schemas.microsoft.com/office/powerpoint/2010/main" val="12893720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2">
            <a:extLst>
              <a:ext uri="{FF2B5EF4-FFF2-40B4-BE49-F238E27FC236}">
                <a16:creationId xmlns:a16="http://schemas.microsoft.com/office/drawing/2014/main" id="{0082CCDD-8B91-8D89-D88D-F255C96D98CD}"/>
              </a:ext>
            </a:extLst>
          </p:cNvPr>
          <p:cNvSpPr>
            <a:spLocks noChangeArrowheads="1"/>
          </p:cNvSpPr>
          <p:nvPr/>
        </p:nvSpPr>
        <p:spPr bwMode="auto">
          <a:xfrm>
            <a:off x="1028700" y="1967266"/>
            <a:ext cx="2628900" cy="254725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ctr" fontAlgn="base">
              <a:lnSpc>
                <a:spcPct val="90000"/>
              </a:lnSpc>
              <a:spcBef>
                <a:spcPct val="0"/>
              </a:spcBef>
              <a:spcAft>
                <a:spcPts val="600"/>
              </a:spcAft>
              <a:buClrTx/>
              <a:buSzTx/>
              <a:tabLst/>
            </a:pPr>
            <a:r>
              <a:rPr kumimoji="0" lang="en-US" altLang="en-US" sz="3600" b="1" i="0" u="none" strike="noStrike" kern="1200" cap="none" normalizeH="0" baseline="0">
                <a:ln>
                  <a:noFill/>
                </a:ln>
                <a:solidFill>
                  <a:srgbClr val="FFFFFF"/>
                </a:solidFill>
                <a:effectLst/>
                <a:latin typeface="+mj-lt"/>
                <a:ea typeface="+mj-ea"/>
                <a:cs typeface="+mj-cs"/>
              </a:rPr>
              <a:t>Work break down chart</a:t>
            </a:r>
            <a:endParaRPr kumimoji="0" lang="en-US" altLang="en-US" sz="3600" b="0" i="0" u="none" strike="noStrike" kern="1200" cap="none" normalizeH="0" baseline="0">
              <a:ln>
                <a:noFill/>
              </a:ln>
              <a:solidFill>
                <a:srgbClr val="FFFFFF"/>
              </a:solidFill>
              <a:effectLst/>
              <a:latin typeface="+mj-lt"/>
              <a:ea typeface="+mj-ea"/>
              <a:cs typeface="+mj-cs"/>
            </a:endParaRPr>
          </a:p>
          <a:p>
            <a:pPr marL="0" marR="0" lvl="0" indent="0" algn="ctr" fontAlgn="base">
              <a:lnSpc>
                <a:spcPct val="90000"/>
              </a:lnSpc>
              <a:spcBef>
                <a:spcPct val="0"/>
              </a:spcBef>
              <a:spcAft>
                <a:spcPts val="600"/>
              </a:spcAft>
              <a:buClrTx/>
              <a:buSzTx/>
              <a:tabLst/>
            </a:pPr>
            <a:endParaRPr kumimoji="0" lang="en-US" altLang="en-US" sz="3600" b="0" i="0" u="none" strike="noStrike" kern="1200" cap="none" normalizeH="0" baseline="0">
              <a:ln>
                <a:noFill/>
              </a:ln>
              <a:solidFill>
                <a:srgbClr val="FFFFFF"/>
              </a:solidFill>
              <a:effectLst/>
              <a:latin typeface="+mj-lt"/>
              <a:ea typeface="+mj-ea"/>
              <a:cs typeface="+mj-cs"/>
            </a:endParaRPr>
          </a:p>
        </p:txBody>
      </p:sp>
      <p:pic>
        <p:nvPicPr>
          <p:cNvPr id="51201" name="Picture 1436828575" descr="Graphical user interface&#10;&#10;Description automatically generated">
            <a:extLst>
              <a:ext uri="{FF2B5EF4-FFF2-40B4-BE49-F238E27FC236}">
                <a16:creationId xmlns:a16="http://schemas.microsoft.com/office/drawing/2014/main" id="{CBB7DC34-8695-DE66-1777-E9F573E6C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408" b="10008"/>
          <a:stretch>
            <a:fillRect/>
          </a:stretch>
        </p:blipFill>
        <p:spPr bwMode="auto">
          <a:xfrm>
            <a:off x="4777316" y="899177"/>
            <a:ext cx="6780700" cy="505731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6D79C103-1A1D-790B-5024-80BA337FB2F9}"/>
              </a:ext>
            </a:extLst>
          </p:cNvPr>
          <p:cNvSpPr>
            <a:spLocks noChangeArrowheads="1"/>
          </p:cNvSpPr>
          <p:nvPr/>
        </p:nvSpPr>
        <p:spPr bwMode="auto">
          <a:xfrm>
            <a:off x="0" y="51212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29159590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73A0B6-7685-D6E0-3ACA-927686CDF0E8}"/>
              </a:ext>
            </a:extLst>
          </p:cNvPr>
          <p:cNvSpPr txBox="1"/>
          <p:nvPr/>
        </p:nvSpPr>
        <p:spPr>
          <a:xfrm>
            <a:off x="1324947" y="326356"/>
            <a:ext cx="8733453" cy="5663602"/>
          </a:xfrm>
          <a:prstGeom prst="rect">
            <a:avLst/>
          </a:prstGeom>
          <a:noFill/>
        </p:spPr>
        <p:txBody>
          <a:bodyPr wrap="square">
            <a:spAutoFit/>
          </a:bodyPr>
          <a:lstStyle/>
          <a:p>
            <a:pPr marL="0" marR="0" algn="ctr">
              <a:lnSpc>
                <a:spcPct val="110000"/>
              </a:lnSpc>
              <a:spcBef>
                <a:spcPts val="0"/>
              </a:spcBef>
              <a:spcAft>
                <a:spcPts val="600"/>
              </a:spcAft>
            </a:pPr>
            <a:r>
              <a:rPr lang="en-US" sz="32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References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10000"/>
              </a:lnSpc>
              <a:spcBef>
                <a:spcPts val="0"/>
              </a:spcBef>
              <a:spcAft>
                <a:spcPts val="600"/>
              </a:spcAft>
            </a:pPr>
            <a:r>
              <a:rPr lang="en-US" sz="36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600" dirty="0">
                <a:effectLst/>
                <a:latin typeface="Cambria Math" panose="02040503050406030204" pitchFamily="18" charset="0"/>
                <a:ea typeface="Times New Roman" panose="02020603050405020304" pitchFamily="18" charset="0"/>
                <a:cs typeface="Times New Roman" panose="02020603050405020304" pitchFamily="18" charset="0"/>
              </a:rPr>
              <a:t>[1]C. Wing and H. Yang, “</a:t>
            </a:r>
            <a:r>
              <a:rPr lang="en-US" sz="1600" dirty="0" err="1">
                <a:effectLst/>
                <a:latin typeface="Cambria Math" panose="02040503050406030204" pitchFamily="18" charset="0"/>
                <a:ea typeface="Times New Roman" panose="02020603050405020304" pitchFamily="18" charset="0"/>
                <a:cs typeface="Times New Roman" panose="02020603050405020304" pitchFamily="18" charset="0"/>
              </a:rPr>
              <a:t>FitYou</a:t>
            </a:r>
            <a:r>
              <a:rPr lang="en-US" sz="1600" dirty="0">
                <a:effectLst/>
                <a:latin typeface="Cambria Math" panose="02040503050406030204" pitchFamily="18" charset="0"/>
                <a:ea typeface="Times New Roman" panose="02020603050405020304" pitchFamily="18" charset="0"/>
                <a:cs typeface="Times New Roman" panose="02020603050405020304" pitchFamily="18" charset="0"/>
              </a:rPr>
              <a:t>,” </a:t>
            </a:r>
            <a:r>
              <a:rPr lang="en-US" sz="1600" i="1" dirty="0">
                <a:effectLst/>
                <a:latin typeface="Cambria Math" panose="02040503050406030204" pitchFamily="18" charset="0"/>
                <a:ea typeface="Times New Roman" panose="02020603050405020304" pitchFamily="18" charset="0"/>
                <a:cs typeface="Times New Roman" panose="02020603050405020304" pitchFamily="18" charset="0"/>
              </a:rPr>
              <a:t>Proceedings of the 37th international ACM SIGIR conference on Research &amp; development in information retrieval</a:t>
            </a:r>
            <a:r>
              <a:rPr lang="en-US" sz="1600" dirty="0">
                <a:effectLst/>
                <a:latin typeface="Cambria Math" panose="02040503050406030204" pitchFamily="18" charset="0"/>
                <a:ea typeface="Times New Roman" panose="02020603050405020304" pitchFamily="18" charset="0"/>
                <a:cs typeface="Times New Roman" panose="02020603050405020304" pitchFamily="18" charset="0"/>
              </a:rPr>
              <a:t>, 2014.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600" dirty="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600" dirty="0">
                <a:effectLst/>
                <a:latin typeface="Cambria Math" panose="02040503050406030204" pitchFamily="18" charset="0"/>
                <a:ea typeface="Times New Roman" panose="02020603050405020304" pitchFamily="18" charset="0"/>
                <a:cs typeface="Times New Roman" panose="02020603050405020304" pitchFamily="18" charset="0"/>
              </a:rPr>
              <a:t>[2]G. </a:t>
            </a:r>
            <a:r>
              <a:rPr lang="en-US" sz="1600" dirty="0" err="1">
                <a:effectLst/>
                <a:latin typeface="Cambria Math" panose="02040503050406030204" pitchFamily="18" charset="0"/>
                <a:ea typeface="Times New Roman" panose="02020603050405020304" pitchFamily="18" charset="0"/>
                <a:cs typeface="Times New Roman" panose="02020603050405020304" pitchFamily="18" charset="0"/>
              </a:rPr>
              <a:t>Agapito</a:t>
            </a:r>
            <a:r>
              <a:rPr lang="en-US" sz="1600" dirty="0">
                <a:effectLst/>
                <a:latin typeface="Cambria Math" panose="02040503050406030204" pitchFamily="18" charset="0"/>
                <a:ea typeface="Times New Roman" panose="02020603050405020304" pitchFamily="18" charset="0"/>
                <a:cs typeface="Times New Roman" panose="02020603050405020304" pitchFamily="18" charset="0"/>
              </a:rPr>
              <a:t>, B. Calabrese, P. H. </a:t>
            </a:r>
            <a:r>
              <a:rPr lang="en-US" sz="1600" dirty="0" err="1">
                <a:effectLst/>
                <a:latin typeface="Cambria Math" panose="02040503050406030204" pitchFamily="18" charset="0"/>
                <a:ea typeface="Times New Roman" panose="02020603050405020304" pitchFamily="18" charset="0"/>
                <a:cs typeface="Times New Roman" panose="02020603050405020304" pitchFamily="18" charset="0"/>
              </a:rPr>
              <a:t>Guzzi</a:t>
            </a:r>
            <a:r>
              <a:rPr lang="en-US" sz="1600" dirty="0">
                <a:effectLst/>
                <a:latin typeface="Cambria Math" panose="02040503050406030204" pitchFamily="18" charset="0"/>
                <a:ea typeface="Times New Roman" panose="02020603050405020304" pitchFamily="18" charset="0"/>
                <a:cs typeface="Times New Roman" panose="02020603050405020304" pitchFamily="18" charset="0"/>
              </a:rPr>
              <a:t>, M. </a:t>
            </a:r>
            <a:r>
              <a:rPr lang="en-US" sz="1600" dirty="0" err="1">
                <a:effectLst/>
                <a:latin typeface="Cambria Math" panose="02040503050406030204" pitchFamily="18" charset="0"/>
                <a:ea typeface="Times New Roman" panose="02020603050405020304" pitchFamily="18" charset="0"/>
                <a:cs typeface="Times New Roman" panose="02020603050405020304" pitchFamily="18" charset="0"/>
              </a:rPr>
              <a:t>Cannataro</a:t>
            </a:r>
            <a:r>
              <a:rPr lang="en-US" sz="1600" dirty="0">
                <a:effectLst/>
                <a:latin typeface="Cambria Math" panose="02040503050406030204" pitchFamily="18" charset="0"/>
                <a:ea typeface="Times New Roman" panose="02020603050405020304" pitchFamily="18" charset="0"/>
                <a:cs typeface="Times New Roman" panose="02020603050405020304" pitchFamily="18" charset="0"/>
              </a:rPr>
              <a:t>, M. </a:t>
            </a:r>
            <a:r>
              <a:rPr lang="en-US" sz="1600" dirty="0" err="1">
                <a:effectLst/>
                <a:latin typeface="Cambria Math" panose="02040503050406030204" pitchFamily="18" charset="0"/>
                <a:ea typeface="Times New Roman" panose="02020603050405020304" pitchFamily="18" charset="0"/>
                <a:cs typeface="Times New Roman" panose="02020603050405020304" pitchFamily="18" charset="0"/>
              </a:rPr>
              <a:t>Simeoni</a:t>
            </a:r>
            <a:r>
              <a:rPr lang="en-US" sz="1600" dirty="0">
                <a:effectLst/>
                <a:latin typeface="Cambria Math" panose="02040503050406030204" pitchFamily="18" charset="0"/>
                <a:ea typeface="Times New Roman" panose="02020603050405020304" pitchFamily="18" charset="0"/>
                <a:cs typeface="Times New Roman" panose="02020603050405020304" pitchFamily="18" charset="0"/>
              </a:rPr>
              <a:t>, I. Care, T. </a:t>
            </a:r>
            <a:r>
              <a:rPr lang="en-US" sz="1600" dirty="0" err="1">
                <a:effectLst/>
                <a:latin typeface="Cambria Math" panose="02040503050406030204" pitchFamily="18" charset="0"/>
                <a:ea typeface="Times New Roman" panose="02020603050405020304" pitchFamily="18" charset="0"/>
                <a:cs typeface="Times New Roman" panose="02020603050405020304" pitchFamily="18" charset="0"/>
              </a:rPr>
              <a:t>Lamprinoudi</a:t>
            </a:r>
            <a:r>
              <a:rPr lang="en-US" sz="1600" dirty="0">
                <a:effectLst/>
                <a:latin typeface="Cambria Math" panose="02040503050406030204" pitchFamily="18" charset="0"/>
                <a:ea typeface="Times New Roman" panose="02020603050405020304" pitchFamily="18" charset="0"/>
                <a:cs typeface="Times New Roman" panose="02020603050405020304" pitchFamily="18" charset="0"/>
              </a:rPr>
              <a:t>, G. </a:t>
            </a:r>
            <a:r>
              <a:rPr lang="en-US" sz="1600" dirty="0" err="1">
                <a:effectLst/>
                <a:latin typeface="Cambria Math" panose="02040503050406030204" pitchFamily="18" charset="0"/>
                <a:ea typeface="Times New Roman" panose="02020603050405020304" pitchFamily="18" charset="0"/>
                <a:cs typeface="Times New Roman" panose="02020603050405020304" pitchFamily="18" charset="0"/>
              </a:rPr>
              <a:t>Fuiano</a:t>
            </a:r>
            <a:r>
              <a:rPr lang="en-US" sz="1600" dirty="0">
                <a:effectLst/>
                <a:latin typeface="Cambria Math" panose="02040503050406030204" pitchFamily="18" charset="0"/>
                <a:ea typeface="Times New Roman" panose="02020603050405020304" pitchFamily="18" charset="0"/>
                <a:cs typeface="Times New Roman" panose="02020603050405020304" pitchFamily="18" charset="0"/>
              </a:rPr>
              <a:t>, and A. </a:t>
            </a:r>
            <a:r>
              <a:rPr lang="en-US" sz="1600" dirty="0" err="1">
                <a:effectLst/>
                <a:latin typeface="Cambria Math" panose="02040503050406030204" pitchFamily="18" charset="0"/>
                <a:ea typeface="Times New Roman" panose="02020603050405020304" pitchFamily="18" charset="0"/>
                <a:cs typeface="Times New Roman" panose="02020603050405020304" pitchFamily="18" charset="0"/>
              </a:rPr>
              <a:t>Pujia</a:t>
            </a:r>
            <a:r>
              <a:rPr lang="en-US" sz="1600" dirty="0">
                <a:effectLst/>
                <a:latin typeface="Cambria Math" panose="02040503050406030204" pitchFamily="18" charset="0"/>
                <a:ea typeface="Times New Roman" panose="02020603050405020304" pitchFamily="18" charset="0"/>
                <a:cs typeface="Times New Roman" panose="02020603050405020304" pitchFamily="18" charset="0"/>
              </a:rPr>
              <a:t>, “</a:t>
            </a:r>
            <a:r>
              <a:rPr lang="en-US" sz="1600" dirty="0" err="1">
                <a:effectLst/>
                <a:latin typeface="Cambria Math" panose="02040503050406030204" pitchFamily="18" charset="0"/>
                <a:ea typeface="Times New Roman" panose="02020603050405020304" pitchFamily="18" charset="0"/>
                <a:cs typeface="Times New Roman" panose="02020603050405020304" pitchFamily="18" charset="0"/>
              </a:rPr>
              <a:t>Dietos</a:t>
            </a:r>
            <a:r>
              <a:rPr lang="en-US" sz="1600" dirty="0">
                <a:effectLst/>
                <a:latin typeface="Cambria Math" panose="02040503050406030204" pitchFamily="18" charset="0"/>
                <a:ea typeface="Times New Roman" panose="02020603050405020304" pitchFamily="18" charset="0"/>
                <a:cs typeface="Times New Roman" panose="02020603050405020304" pitchFamily="18" charset="0"/>
              </a:rPr>
              <a:t>: A recommender system for adaptive diet monitoring and personalized food suggestion,” </a:t>
            </a:r>
            <a:r>
              <a:rPr lang="en-US" sz="1600" i="1" dirty="0">
                <a:effectLst/>
                <a:latin typeface="Cambria Math" panose="02040503050406030204" pitchFamily="18" charset="0"/>
                <a:ea typeface="Times New Roman" panose="02020603050405020304" pitchFamily="18" charset="0"/>
                <a:cs typeface="Times New Roman" panose="02020603050405020304" pitchFamily="18" charset="0"/>
              </a:rPr>
              <a:t>2016 IEEE 12th International Conference on Wireless and Mobile Computing, Networking and Communications (</a:t>
            </a:r>
            <a:r>
              <a:rPr lang="en-US" sz="1600" i="1" dirty="0" err="1">
                <a:effectLst/>
                <a:latin typeface="Cambria Math" panose="02040503050406030204" pitchFamily="18" charset="0"/>
                <a:ea typeface="Times New Roman" panose="02020603050405020304" pitchFamily="18" charset="0"/>
                <a:cs typeface="Times New Roman" panose="02020603050405020304" pitchFamily="18" charset="0"/>
              </a:rPr>
              <a:t>WiMob</a:t>
            </a:r>
            <a:r>
              <a:rPr lang="en-US" sz="1600" i="1" dirty="0">
                <a:effectLst/>
                <a:latin typeface="Cambria Math" panose="02040503050406030204" pitchFamily="18" charset="0"/>
                <a:ea typeface="Times New Roman" panose="02020603050405020304" pitchFamily="18" charset="0"/>
                <a:cs typeface="Times New Roman" panose="02020603050405020304" pitchFamily="18" charset="0"/>
              </a:rPr>
              <a:t>)</a:t>
            </a:r>
            <a:r>
              <a:rPr lang="en-US" sz="1600" dirty="0">
                <a:effectLst/>
                <a:latin typeface="Cambria Math" panose="02040503050406030204" pitchFamily="18" charset="0"/>
                <a:ea typeface="Times New Roman" panose="02020603050405020304" pitchFamily="18" charset="0"/>
                <a:cs typeface="Times New Roman" panose="02020603050405020304" pitchFamily="18" charset="0"/>
              </a:rPr>
              <a:t>, 2016.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600" dirty="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GB" sz="1600" dirty="0">
                <a:effectLst/>
                <a:latin typeface="Cambria Math" panose="02040503050406030204" pitchFamily="18" charset="0"/>
                <a:ea typeface="Times New Roman" panose="02020603050405020304" pitchFamily="18" charset="0"/>
                <a:cs typeface="Times New Roman" panose="02020603050405020304" pitchFamily="18" charset="0"/>
              </a:rPr>
              <a:t>[3]Mo Zhou</a:t>
            </a:r>
            <a:r>
              <a:rPr lang="en-US" sz="1600" dirty="0">
                <a:effectLst/>
                <a:latin typeface="Cambria Math" panose="02040503050406030204" pitchFamily="18" charset="0"/>
                <a:ea typeface="Times New Roman" panose="02020603050405020304" pitchFamily="18" charset="0"/>
                <a:cs typeface="Times New Roman" panose="02020603050405020304" pitchFamily="18" charset="0"/>
              </a:rPr>
              <a:t>“</a:t>
            </a:r>
            <a:r>
              <a:rPr lang="en-GB" sz="1600" dirty="0">
                <a:effectLst/>
                <a:latin typeface="Cambria Math" panose="02040503050406030204" pitchFamily="18" charset="0"/>
                <a:ea typeface="Times New Roman" panose="02020603050405020304" pitchFamily="18" charset="0"/>
                <a:cs typeface="Times New Roman" panose="02020603050405020304" pitchFamily="18" charset="0"/>
              </a:rPr>
              <a:t>Personalizing Mobile Fitness Apps using Reinforcement Learning</a:t>
            </a:r>
            <a:r>
              <a:rPr lang="en-US" sz="1600" dirty="0">
                <a:effectLst/>
                <a:latin typeface="Cambria Math" panose="02040503050406030204" pitchFamily="18" charset="0"/>
                <a:ea typeface="Times New Roman" panose="02020603050405020304" pitchFamily="18" charset="0"/>
                <a:cs typeface="Times New Roman" panose="02020603050405020304" pitchFamily="18" charset="0"/>
              </a:rPr>
              <a:t>,”</a:t>
            </a:r>
            <a:r>
              <a:rPr lang="en-GB" sz="1600" dirty="0">
                <a:effectLst/>
                <a:latin typeface="Cambria Math" panose="02040503050406030204" pitchFamily="18" charset="0"/>
                <a:ea typeface="Times New Roman" panose="02020603050405020304" pitchFamily="18" charset="0"/>
                <a:cs typeface="Times New Roman" panose="02020603050405020304" pitchFamily="18" charset="0"/>
              </a:rPr>
              <a:t> CEUR Workshop Proc. 2018 Mar 7</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10000"/>
              </a:lnSpc>
              <a:spcBef>
                <a:spcPts val="0"/>
              </a:spcBef>
              <a:spcAft>
                <a:spcPts val="6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gn="ctr">
              <a:lnSpc>
                <a:spcPct val="110000"/>
              </a:lnSpc>
              <a:spcBef>
                <a:spcPts val="0"/>
              </a:spcBef>
              <a:spcAft>
                <a:spcPts val="600"/>
              </a:spcAft>
            </a:pPr>
            <a:r>
              <a:rPr lang="en-US" sz="32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90587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61EF32D-F869-A3A5-5DBD-D0B3DD2A573D}"/>
              </a:ext>
            </a:extLst>
          </p:cNvPr>
          <p:cNvSpPr>
            <a:spLocks noChangeArrowheads="1"/>
          </p:cNvSpPr>
          <p:nvPr/>
        </p:nvSpPr>
        <p:spPr bwMode="auto">
          <a:xfrm>
            <a:off x="382555" y="257384"/>
            <a:ext cx="10675970"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ctr" defTabSz="914400" rtl="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Commercialization</a:t>
            </a:r>
            <a:br>
              <a:rPr kumimoji="0" lang="en-US" altLang="en-US" sz="2400" b="0"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br>
            <a:r>
              <a:rPr kumimoji="0" lang="en-US" altLang="en-US" sz="1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br>
              <a:rPr kumimoji="0" lang="en-US" altLang="en-US" sz="1000"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We will introduce </a:t>
            </a:r>
            <a:r>
              <a:rPr kumimoji="0" lang="en-US" altLang="en-US"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Personalized smartphone application</a:t>
            </a:r>
            <a:r>
              <a:rPr kumimoji="0" lang="en-US" altLang="en-US"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based on Metabolic Syndrome</a:t>
            </a:r>
            <a:r>
              <a:rPr kumimoji="0" lang="en-US" altLang="en-US"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br>
              <a:rPr kumimoji="0" lang="en-US" altLang="en-US"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br>
            <a:br>
              <a:rPr kumimoji="0" lang="en-US" altLang="en-US"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 According in to my function I will introduced </a:t>
            </a:r>
            <a:r>
              <a:rPr kumimoji="0" lang="en-US" altLang="en-US" b="1" i="0" u="none" strike="noStrike" cap="none" normalizeH="0" baseline="0" dirty="0">
                <a:ln>
                  <a:noFill/>
                </a:ln>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automated health guidance and recommendations system</a:t>
            </a:r>
            <a:r>
              <a:rPr kumimoji="0" lang="en-US" altLang="en-US" b="0" i="0" u="none" strike="noStrike" cap="none" normalizeH="0" baseline="0" dirty="0">
                <a:ln>
                  <a:noFill/>
                </a:ln>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 </a:t>
            </a:r>
            <a:r>
              <a:rPr kumimoji="0" lang="en-US" altLang="en-US"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to our project.</a:t>
            </a:r>
            <a:br>
              <a:rPr kumimoji="0" lang="en-US" altLang="en-US"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br>
            <a:br>
              <a:rPr kumimoji="0" lang="en-US" altLang="en-US"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After the successful completion of our project, we hope to popular this mobile app among the people living in remote areas of Sri Lanka. </a:t>
            </a:r>
            <a:br>
              <a:rPr kumimoji="0" lang="en-US" altLang="en-US" b="0"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br>
            <a:br>
              <a:rPr kumimoji="0" lang="en-US" altLang="en-US" b="0"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With the corona epidemic, most people in Sri Lanka are using smartphones, so using this app can solve many health problems of people in remote areas based on metabolic syndromes. </a:t>
            </a:r>
            <a:br>
              <a:rPr kumimoji="0" lang="en-US" altLang="en-US" b="0"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br>
            <a:br>
              <a:rPr kumimoji="0" lang="en-US" altLang="en-US" sz="2000" b="0"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Specially, Monaragala, Puttalam, Batticaloa.</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0177" name="Picture 12" descr="A hand holding a white cell phone&#10;&#10;Description automatically generated with low confidence">
            <a:extLst>
              <a:ext uri="{FF2B5EF4-FFF2-40B4-BE49-F238E27FC236}">
                <a16:creationId xmlns:a16="http://schemas.microsoft.com/office/drawing/2014/main" id="{0C40DF27-456C-9EDB-47B4-6E3693FD2D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011" r="24126"/>
          <a:stretch>
            <a:fillRect/>
          </a:stretch>
        </p:blipFill>
        <p:spPr bwMode="auto">
          <a:xfrm>
            <a:off x="4961763" y="4320331"/>
            <a:ext cx="2268474" cy="18935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2BC0D143-BC4F-5A7A-936A-5DB0EEE99A50}"/>
              </a:ext>
            </a:extLst>
          </p:cNvPr>
          <p:cNvSpPr>
            <a:spLocks noChangeArrowheads="1"/>
          </p:cNvSpPr>
          <p:nvPr/>
        </p:nvSpPr>
        <p:spPr bwMode="auto">
          <a:xfrm>
            <a:off x="1133475" y="21812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726574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6FBFC36-3A29-DEE2-B67D-D0CAB3590F73}"/>
              </a:ext>
            </a:extLst>
          </p:cNvPr>
          <p:cNvSpPr>
            <a:spLocks noChangeArrowheads="1"/>
          </p:cNvSpPr>
          <p:nvPr/>
        </p:nvSpPr>
        <p:spPr bwMode="auto">
          <a:xfrm>
            <a:off x="261256" y="58376"/>
            <a:ext cx="11509565"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57200" algn="l"/>
              </a:tabLst>
            </a:pPr>
            <a:r>
              <a:rPr kumimoji="0" lang="en-US" altLang="en-US" sz="24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Background</a:t>
            </a:r>
          </a:p>
          <a:p>
            <a:pPr marL="0" marR="0" lvl="0" indent="0" algn="ctr" defTabSz="914400" rtl="0" eaLnBrk="0" fontAlgn="base" latinLnBrk="0" hangingPunct="0">
              <a:lnSpc>
                <a:spcPct val="100000"/>
              </a:lnSpc>
              <a:spcBef>
                <a:spcPct val="0"/>
              </a:spcBef>
              <a:spcAft>
                <a:spcPct val="0"/>
              </a:spcAft>
              <a:buClrTx/>
              <a:buSzTx/>
              <a:buFontTx/>
              <a:buNone/>
              <a:tabLst>
                <a:tab pos="457200" algn="l"/>
              </a:tabLst>
            </a:pPr>
            <a:endParaRPr lang="en-US" altLang="en-US" sz="2400" b="1" dirty="0">
              <a:solidFill>
                <a:srgbClr val="FF0000"/>
              </a:solidFill>
              <a:latin typeface="Cambria Math" panose="020405030504060302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600" b="0" i="0" u="none" strike="noStrike" cap="none" normalizeH="0" baseline="0" dirty="0">
                <a:ln>
                  <a:noFill/>
                </a:ln>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Management of report analysis/scanning is a vital component of our proposed personalized automated health guidance system for metabolic syndrome.</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1600" b="0" i="0" u="none" strike="noStrike" cap="none" normalizeH="0" baseline="0" dirty="0">
              <a:ln>
                <a:noFill/>
              </a:ln>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600" b="0" i="0" u="none" strike="noStrike" cap="none" normalizeH="0" baseline="0" dirty="0">
                <a:ln>
                  <a:noFill/>
                </a:ln>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The system will use advanced algorithms and machine learning techniques to analyze patient data, identify patterns and trends, and provide more accurate and effective recommendations for managing the condition.</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1600" b="0" i="0" u="none" strike="noStrike" cap="none" normalizeH="0" baseline="0" dirty="0">
              <a:ln>
                <a:noFill/>
              </a:ln>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600" b="0" i="0" u="none" strike="noStrike" cap="none" normalizeH="0" baseline="0" dirty="0">
                <a:ln>
                  <a:noFill/>
                </a:ln>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The goal of this component is to improve the accuracy of patient profiles and enable healthcare providers to access timely and accurate information about their patients.</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lang="en-US" altLang="en-US" sz="1600" dirty="0">
              <a:solidFill>
                <a:srgbClr val="000000"/>
              </a:solidFill>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600" b="0" i="0" u="none" strike="noStrike" cap="none" normalizeH="0" baseline="0" dirty="0">
                <a:ln>
                  <a:noFill/>
                </a:ln>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By updating patient profiles according to their current status, the system can provide personalized guidance that is always up to date and reflective of their current health status.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193" name="Picture 18" descr="A picture containing text, screenshot, design, LEGO&#10;&#10;Description automatically generated">
            <a:extLst>
              <a:ext uri="{FF2B5EF4-FFF2-40B4-BE49-F238E27FC236}">
                <a16:creationId xmlns:a16="http://schemas.microsoft.com/office/drawing/2014/main" id="{91999C6B-04AC-B0A3-10C7-8D1D6A5EE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645" y="3881717"/>
            <a:ext cx="3508310" cy="263032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1296BDA2-9B78-FD28-F83B-78183EA50D54}"/>
              </a:ext>
            </a:extLst>
          </p:cNvPr>
          <p:cNvSpPr>
            <a:spLocks noChangeArrowheads="1"/>
          </p:cNvSpPr>
          <p:nvPr/>
        </p:nvSpPr>
        <p:spPr bwMode="auto">
          <a:xfrm>
            <a:off x="0" y="2759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46694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75756541-101A-D94C-697F-433DA350DBDA}"/>
              </a:ext>
            </a:extLst>
          </p:cNvPr>
          <p:cNvSpPr>
            <a:spLocks noChangeArrowheads="1"/>
          </p:cNvSpPr>
          <p:nvPr/>
        </p:nvSpPr>
        <p:spPr bwMode="auto">
          <a:xfrm>
            <a:off x="393469" y="166571"/>
            <a:ext cx="11405062"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57200" algn="l"/>
              </a:tabLst>
            </a:pPr>
            <a:r>
              <a:rPr kumimoji="0" lang="en-US" altLang="en-US" sz="24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Research problem</a:t>
            </a:r>
          </a:p>
          <a:p>
            <a:pPr marL="0" marR="0" lvl="0" indent="0" algn="ctr"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8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600"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How can we  identify and extract relevant data from patient reports, such as blood pressure readings, blood glucose levels, and cholesterol/triglyceride levels?</a:t>
            </a: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80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80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600"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How can we ensure the privacy and security of patient data during the scanning and analysis process, and what measures can be put in place to protect against data breaches?</a:t>
            </a: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1600"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80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600"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What impact does the integration of report analysis/scanning into a personalized automated health guidance system have on patient outcomes, such as adherence to treatment plans, improvements in vital signs, and reduction in the risk of complications?</a:t>
            </a: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80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80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1600"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What machine learning techniques can be used to identify patterns and trends in patient data, and how can we optimize these techniques for the specific needs of people with metabolic syndrome?</a:t>
            </a: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217" name="Picture 15" descr="A picture containing clothing, bicycle, text, person&#10;&#10;Description automatically generated">
            <a:extLst>
              <a:ext uri="{FF2B5EF4-FFF2-40B4-BE49-F238E27FC236}">
                <a16:creationId xmlns:a16="http://schemas.microsoft.com/office/drawing/2014/main" id="{3244A02F-DD75-5B7D-365E-FAC4C5643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5129" y="4044701"/>
            <a:ext cx="3001742" cy="21928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CC5EECFD-FCC6-D186-489F-46C0557646C2}"/>
              </a:ext>
            </a:extLst>
          </p:cNvPr>
          <p:cNvSpPr>
            <a:spLocks noChangeArrowheads="1"/>
          </p:cNvSpPr>
          <p:nvPr/>
        </p:nvSpPr>
        <p:spPr bwMode="auto">
          <a:xfrm>
            <a:off x="0" y="4883410"/>
            <a:ext cx="11405062" cy="257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658321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4533B81-CC35-37C9-7B34-FD00372590B2}"/>
              </a:ext>
            </a:extLst>
          </p:cNvPr>
          <p:cNvSpPr>
            <a:spLocks noChangeArrowheads="1"/>
          </p:cNvSpPr>
          <p:nvPr/>
        </p:nvSpPr>
        <p:spPr bwMode="auto">
          <a:xfrm>
            <a:off x="1712423" y="515360"/>
            <a:ext cx="8512232"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tab pos="457200" algn="l"/>
              </a:tabLst>
            </a:pPr>
            <a:r>
              <a:rPr kumimoji="0" lang="en-US" altLang="en-US" sz="32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Methodology</a:t>
            </a:r>
          </a:p>
          <a:p>
            <a:pPr marL="0" marR="0" lvl="0" indent="0" algn="ctr"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2000" b="0" i="0" u="none" strike="noStrike" cap="none" normalizeH="0" baseline="0" dirty="0">
                <a:ln>
                  <a:noFill/>
                </a:ln>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System overview Diagram.</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2000" b="0" i="0" u="none" strike="noStrike" cap="none" normalizeH="0" baseline="0" dirty="0">
                <a:ln>
                  <a:noFill/>
                </a:ln>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Technology Involved</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2000" b="0" i="0" u="none" strike="noStrike" cap="none" normalizeH="0" baseline="0" dirty="0">
                <a:ln>
                  <a:noFill/>
                </a:ln>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Requirements</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2000" b="0" i="0" u="none" strike="noStrike" cap="none" normalizeH="0" baseline="0" dirty="0">
                <a:ln>
                  <a:noFill/>
                </a:ln>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WBS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41" name="Picture 16" descr="A person and person looking at a computer screen&#10;&#10;Description automatically generated with medium confidence">
            <a:extLst>
              <a:ext uri="{FF2B5EF4-FFF2-40B4-BE49-F238E27FC236}">
                <a16:creationId xmlns:a16="http://schemas.microsoft.com/office/drawing/2014/main" id="{19857990-202E-E7C0-D048-4A8CEBF4F3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635" t="10899" r="6937" b="4758"/>
          <a:stretch>
            <a:fillRect/>
          </a:stretch>
        </p:blipFill>
        <p:spPr bwMode="auto">
          <a:xfrm>
            <a:off x="3541274" y="3340814"/>
            <a:ext cx="4493233" cy="28525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C8F2BF3-C13C-FC63-0FCC-BB912E22B8D3}"/>
              </a:ext>
            </a:extLst>
          </p:cNvPr>
          <p:cNvSpPr>
            <a:spLocks noChangeArrowheads="1"/>
          </p:cNvSpPr>
          <p:nvPr/>
        </p:nvSpPr>
        <p:spPr bwMode="auto">
          <a:xfrm>
            <a:off x="1263534" y="484738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790725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8B3273-AE67-6082-9D6B-748A4C51C697}"/>
              </a:ext>
            </a:extLst>
          </p:cNvPr>
          <p:cNvSpPr txBox="1"/>
          <p:nvPr/>
        </p:nvSpPr>
        <p:spPr>
          <a:xfrm>
            <a:off x="1184988" y="1288735"/>
            <a:ext cx="9881118" cy="603755"/>
          </a:xfrm>
          <a:prstGeom prst="rect">
            <a:avLst/>
          </a:prstGeom>
          <a:noFill/>
        </p:spPr>
        <p:txBody>
          <a:bodyPr wrap="square">
            <a:spAutoFit/>
          </a:bodyPr>
          <a:lstStyle/>
          <a:p>
            <a:pPr marL="0" marR="0" algn="ctr">
              <a:lnSpc>
                <a:spcPct val="110000"/>
              </a:lnSpc>
              <a:spcBef>
                <a:spcPts val="0"/>
              </a:spcBef>
              <a:spcAft>
                <a:spcPts val="600"/>
              </a:spcAft>
            </a:pPr>
            <a:r>
              <a:rPr lang="en-US" sz="32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2E6C3F3-8D2C-AB5D-D843-E5519353E232}"/>
              </a:ext>
            </a:extLst>
          </p:cNvPr>
          <p:cNvSpPr txBox="1"/>
          <p:nvPr/>
        </p:nvSpPr>
        <p:spPr>
          <a:xfrm>
            <a:off x="463031" y="274322"/>
            <a:ext cx="7277878" cy="2764090"/>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gathered suitable dataset from the Kaggle website.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800" b="1"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Title : </a:t>
            </a:r>
            <a:r>
              <a:rPr lang="en-US" b="1" i="1" kern="1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Diabetes </a:t>
            </a:r>
            <a:r>
              <a:rPr lang="en-US" sz="1800" b="1"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Prediction</a:t>
            </a:r>
            <a:endParaRPr lang="en-US" sz="1400" b="1"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how affect for metabolic syndrome Diabetes, that’s why I selected to train this model. </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Status :</a:t>
            </a:r>
          </a:p>
          <a:p>
            <a:pPr marL="0" marR="0">
              <a:lnSpc>
                <a:spcPct val="107000"/>
              </a:lnSpc>
              <a:spcBef>
                <a:spcPts val="0"/>
              </a:spcBef>
              <a:spcAft>
                <a:spcPts val="800"/>
              </a:spcAft>
            </a:pPr>
            <a:r>
              <a:rPr lang="en-US" sz="2000" b="1" kern="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0 --&gt; less chance </a:t>
            </a:r>
          </a:p>
          <a:p>
            <a:pPr marL="0" marR="0">
              <a:lnSpc>
                <a:spcPct val="107000"/>
              </a:lnSpc>
              <a:spcBef>
                <a:spcPts val="0"/>
              </a:spcBef>
              <a:spcAft>
                <a:spcPts val="800"/>
              </a:spcAft>
            </a:pPr>
            <a:r>
              <a:rPr lang="en-US" sz="2000" b="1" kern="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1 --&gt; more chance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E0C4ED24-2399-25A0-599F-B79FCAD9829E}"/>
              </a:ext>
            </a:extLst>
          </p:cNvPr>
          <p:cNvSpPr txBox="1"/>
          <p:nvPr/>
        </p:nvSpPr>
        <p:spPr>
          <a:xfrm>
            <a:off x="556019" y="3124501"/>
            <a:ext cx="7184889" cy="4099199"/>
          </a:xfrm>
          <a:prstGeom prst="rect">
            <a:avLst/>
          </a:prstGeom>
          <a:noFill/>
        </p:spPr>
        <p:txBody>
          <a:bodyPr wrap="square">
            <a:spAutoFit/>
          </a:bodyPr>
          <a:lstStyle/>
          <a:p>
            <a:pPr marL="0" marR="0">
              <a:lnSpc>
                <a:spcPct val="107000"/>
              </a:lnSpc>
              <a:spcBef>
                <a:spcPts val="0"/>
              </a:spcBef>
              <a:spcAft>
                <a:spcPts val="800"/>
              </a:spcAft>
            </a:pPr>
            <a:r>
              <a:rPr lang="en-US"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Methodology</a:t>
            </a:r>
            <a:endParaRPr lang="en-US"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kern="100" dirty="0">
                <a:effectLst/>
                <a:latin typeface="Calibri" panose="020F0502020204030204" pitchFamily="34" charset="0"/>
                <a:ea typeface="Calibri" panose="020F0502020204030204" pitchFamily="34" charset="0"/>
                <a:cs typeface="Times New Roman" panose="02020603050405020304" pitchFamily="18" charset="0"/>
              </a:rPr>
              <a:t>Import data CSV file</a:t>
            </a:r>
          </a:p>
          <a:p>
            <a:pPr marL="0" marR="0">
              <a:lnSpc>
                <a:spcPct val="107000"/>
              </a:lnSpc>
              <a:spcBef>
                <a:spcPts val="0"/>
              </a:spcBef>
              <a:spcAft>
                <a:spcPts val="800"/>
              </a:spcAft>
            </a:pPr>
            <a:r>
              <a:rPr lang="en-US" sz="1800" u="sng" kern="100" dirty="0">
                <a:effectLst/>
                <a:latin typeface="Calibri" panose="020F0502020204030204" pitchFamily="34" charset="0"/>
                <a:ea typeface="Calibri" panose="020F0502020204030204" pitchFamily="34" charset="0"/>
                <a:cs typeface="Times New Roman" panose="02020603050405020304" pitchFamily="18" charset="0"/>
              </a:rPr>
              <a:t>Model preparation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 is the dependent variable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 = outcome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X is the independent variable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X = all the other variables except the output (</a:t>
            </a:r>
            <a:r>
              <a:rPr lang="en-US" sz="1800" dirty="0">
                <a:effectLst/>
                <a:latin typeface="JetBrains Mono"/>
              </a:rPr>
              <a:t>Pregnancies,Glucose,…)</a:t>
            </a:r>
          </a:p>
          <a:p>
            <a:pPr>
              <a:lnSpc>
                <a:spcPct val="107000"/>
              </a:lnSpc>
            </a:pPr>
            <a:r>
              <a:rPr lang="en-US" i="0" dirty="0">
                <a:effectLst/>
              </a:rPr>
              <a:t>Exploratory data analysis </a:t>
            </a:r>
          </a:p>
          <a:p>
            <a:pPr>
              <a:lnSpc>
                <a:spcPct val="107000"/>
              </a:lnSpc>
            </a:pPr>
            <a:endParaRPr lang="en-US" sz="1800" dirty="0">
              <a:effectLst/>
              <a:latin typeface="JetBrains Mono"/>
            </a:endParaRPr>
          </a:p>
          <a:p>
            <a:pPr marL="342900" indent="-342900">
              <a:lnSpc>
                <a:spcPct val="107000"/>
              </a:lnSpc>
              <a:buFont typeface="Symbol" panose="05050102010706020507" pitchFamily="18" charset="2"/>
              <a:buChar char=""/>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endParaRPr lang="en-US" kern="100" dirty="0">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B51060DB-57F5-C786-B19A-A14DB6107E0B}"/>
              </a:ext>
            </a:extLst>
          </p:cNvPr>
          <p:cNvPicPr>
            <a:picLocks noChangeAspect="1"/>
          </p:cNvPicPr>
          <p:nvPr/>
        </p:nvPicPr>
        <p:blipFill>
          <a:blip r:embed="rId2"/>
          <a:stretch>
            <a:fillRect/>
          </a:stretch>
        </p:blipFill>
        <p:spPr>
          <a:xfrm>
            <a:off x="7861817" y="156611"/>
            <a:ext cx="4242950" cy="2646330"/>
          </a:xfrm>
          <a:prstGeom prst="rect">
            <a:avLst/>
          </a:prstGeom>
        </p:spPr>
      </p:pic>
      <p:pic>
        <p:nvPicPr>
          <p:cNvPr id="12" name="Picture 11">
            <a:extLst>
              <a:ext uri="{FF2B5EF4-FFF2-40B4-BE49-F238E27FC236}">
                <a16:creationId xmlns:a16="http://schemas.microsoft.com/office/drawing/2014/main" id="{2987AD8F-5F35-1927-BE37-2252A1927051}"/>
              </a:ext>
            </a:extLst>
          </p:cNvPr>
          <p:cNvPicPr>
            <a:picLocks noChangeAspect="1"/>
          </p:cNvPicPr>
          <p:nvPr/>
        </p:nvPicPr>
        <p:blipFill>
          <a:blip r:embed="rId3"/>
          <a:stretch>
            <a:fillRect/>
          </a:stretch>
        </p:blipFill>
        <p:spPr>
          <a:xfrm>
            <a:off x="6988291" y="2903135"/>
            <a:ext cx="4936700" cy="2299380"/>
          </a:xfrm>
          <a:prstGeom prst="rect">
            <a:avLst/>
          </a:prstGeom>
        </p:spPr>
      </p:pic>
    </p:spTree>
    <p:extLst>
      <p:ext uri="{BB962C8B-B14F-4D97-AF65-F5344CB8AC3E}">
        <p14:creationId xmlns:p14="http://schemas.microsoft.com/office/powerpoint/2010/main" val="3802544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6E1966-099A-9C75-9B55-570DF51855EE}"/>
              </a:ext>
            </a:extLst>
          </p:cNvPr>
          <p:cNvSpPr txBox="1"/>
          <p:nvPr/>
        </p:nvSpPr>
        <p:spPr>
          <a:xfrm>
            <a:off x="278363" y="137440"/>
            <a:ext cx="6097554" cy="2332754"/>
          </a:xfrm>
          <a:prstGeom prst="rect">
            <a:avLst/>
          </a:prstGeom>
          <a:noFill/>
        </p:spPr>
        <p:txBody>
          <a:bodyPr wrap="square">
            <a:spAutoFit/>
          </a:bodyPr>
          <a:lstStyle/>
          <a:p>
            <a:pPr marR="0" lvl="0">
              <a:lnSpc>
                <a:spcPct val="107000"/>
              </a:lnSpc>
              <a:spcBef>
                <a:spcPts val="0"/>
              </a:spcBef>
              <a:spcAft>
                <a:spcPts val="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endParaRPr lang="en-US" b="1" kern="10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r>
              <a:rPr lang="en-US" b="1" kern="100">
                <a:effectLst/>
                <a:latin typeface="Calibri" panose="020F0502020204030204" pitchFamily="34" charset="0"/>
                <a:ea typeface="Calibri" panose="020F0502020204030204" pitchFamily="34" charset="0"/>
                <a:cs typeface="Times New Roman" panose="02020603050405020304" pitchFamily="18" charset="0"/>
              </a:rPr>
              <a:t> </a:t>
            </a:r>
            <a:r>
              <a:rPr lang="en-US"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Data visualization part</a:t>
            </a:r>
          </a:p>
          <a:p>
            <a:pPr marR="0" lvl="0">
              <a:lnSpc>
                <a:spcPct val="107000"/>
              </a:lnSpc>
              <a:spcBef>
                <a:spcPts val="0"/>
              </a:spcBef>
              <a:spcAft>
                <a:spcPts val="800"/>
              </a:spcAft>
            </a:pPr>
            <a:r>
              <a:rPr lang="en-US" kern="100">
                <a:latin typeface="Calibri" panose="020F0502020204030204" pitchFamily="34" charset="0"/>
                <a:ea typeface="Calibri" panose="020F0502020204030204" pitchFamily="34" charset="0"/>
                <a:cs typeface="Times New Roman" panose="02020603050405020304" pitchFamily="18" charset="0"/>
              </a:rPr>
              <a:t>We can see that the distribution of data is normal ! lets move for the Model preparation. </a:t>
            </a:r>
          </a:p>
          <a:p>
            <a:pPr marR="0" lvl="0">
              <a:lnSpc>
                <a:spcPct val="107000"/>
              </a:lnSpc>
              <a:spcBef>
                <a:spcPts val="0"/>
              </a:spcBef>
              <a:spcAft>
                <a:spcPts val="800"/>
              </a:spcAft>
            </a:pPr>
            <a:endParaRPr lang="en-US" sz="14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endParaRPr lang="en-US" sz="1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2ECFC075-9A1D-9E92-7B2D-1AF8B8B8CBE7}"/>
              </a:ext>
            </a:extLst>
          </p:cNvPr>
          <p:cNvPicPr>
            <a:picLocks noChangeAspect="1"/>
          </p:cNvPicPr>
          <p:nvPr/>
        </p:nvPicPr>
        <p:blipFill>
          <a:blip r:embed="rId2"/>
          <a:stretch>
            <a:fillRect/>
          </a:stretch>
        </p:blipFill>
        <p:spPr>
          <a:xfrm>
            <a:off x="3876588" y="2459443"/>
            <a:ext cx="5315411" cy="3055885"/>
          </a:xfrm>
          <a:prstGeom prst="rect">
            <a:avLst/>
          </a:prstGeom>
        </p:spPr>
      </p:pic>
      <p:pic>
        <p:nvPicPr>
          <p:cNvPr id="6" name="Picture 5">
            <a:extLst>
              <a:ext uri="{FF2B5EF4-FFF2-40B4-BE49-F238E27FC236}">
                <a16:creationId xmlns:a16="http://schemas.microsoft.com/office/drawing/2014/main" id="{23F75C46-730B-F832-CE06-8E65D464B03D}"/>
              </a:ext>
            </a:extLst>
          </p:cNvPr>
          <p:cNvPicPr>
            <a:picLocks noChangeAspect="1"/>
          </p:cNvPicPr>
          <p:nvPr/>
        </p:nvPicPr>
        <p:blipFill>
          <a:blip r:embed="rId3"/>
          <a:stretch>
            <a:fillRect/>
          </a:stretch>
        </p:blipFill>
        <p:spPr>
          <a:xfrm>
            <a:off x="6931393" y="688486"/>
            <a:ext cx="5217166" cy="2689860"/>
          </a:xfrm>
          <a:prstGeom prst="rect">
            <a:avLst/>
          </a:prstGeom>
        </p:spPr>
      </p:pic>
      <p:pic>
        <p:nvPicPr>
          <p:cNvPr id="9" name="Picture 8">
            <a:extLst>
              <a:ext uri="{FF2B5EF4-FFF2-40B4-BE49-F238E27FC236}">
                <a16:creationId xmlns:a16="http://schemas.microsoft.com/office/drawing/2014/main" id="{C348B1FC-3B5F-15CC-DA42-FE581642691F}"/>
              </a:ext>
            </a:extLst>
          </p:cNvPr>
          <p:cNvPicPr>
            <a:picLocks noChangeAspect="1"/>
          </p:cNvPicPr>
          <p:nvPr/>
        </p:nvPicPr>
        <p:blipFill>
          <a:blip r:embed="rId4"/>
          <a:stretch>
            <a:fillRect/>
          </a:stretch>
        </p:blipFill>
        <p:spPr>
          <a:xfrm>
            <a:off x="7237721" y="3987386"/>
            <a:ext cx="4415799" cy="2689860"/>
          </a:xfrm>
          <a:prstGeom prst="rect">
            <a:avLst/>
          </a:prstGeom>
        </p:spPr>
      </p:pic>
    </p:spTree>
    <p:extLst>
      <p:ext uri="{BB962C8B-B14F-4D97-AF65-F5344CB8AC3E}">
        <p14:creationId xmlns:p14="http://schemas.microsoft.com/office/powerpoint/2010/main" val="1755188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6E1966-099A-9C75-9B55-570DF51855EE}"/>
              </a:ext>
            </a:extLst>
          </p:cNvPr>
          <p:cNvSpPr txBox="1"/>
          <p:nvPr/>
        </p:nvSpPr>
        <p:spPr>
          <a:xfrm>
            <a:off x="278363" y="137440"/>
            <a:ext cx="6097554" cy="942181"/>
          </a:xfrm>
          <a:prstGeom prst="rect">
            <a:avLst/>
          </a:prstGeom>
          <a:noFill/>
        </p:spPr>
        <p:txBody>
          <a:bodyPr wrap="square">
            <a:spAutoFit/>
          </a:bodyPr>
          <a:lstStyle/>
          <a:p>
            <a:pPr marR="0" lvl="0" algn="ctr">
              <a:lnSpc>
                <a:spcPct val="107000"/>
              </a:lnSpc>
              <a:spcBef>
                <a:spcPts val="0"/>
              </a:spcBef>
              <a:spcAft>
                <a:spcPts val="800"/>
              </a:spcAft>
            </a:pPr>
            <a:r>
              <a:rPr lang="en-US" sz="32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Module preparation </a:t>
            </a:r>
          </a:p>
          <a:p>
            <a:pPr marR="0" lvl="0">
              <a:lnSpc>
                <a:spcPct val="107000"/>
              </a:lnSpc>
              <a:spcBef>
                <a:spcPts val="0"/>
              </a:spcBef>
              <a:spcAft>
                <a:spcPts val="800"/>
              </a:spcAft>
            </a:pPr>
            <a:endParaRPr lang="en-US" sz="1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B45D663-A235-C819-FC91-9BB8C45C9301}"/>
              </a:ext>
            </a:extLst>
          </p:cNvPr>
          <p:cNvPicPr>
            <a:picLocks noChangeAspect="1"/>
          </p:cNvPicPr>
          <p:nvPr/>
        </p:nvPicPr>
        <p:blipFill>
          <a:blip r:embed="rId2"/>
          <a:stretch>
            <a:fillRect/>
          </a:stretch>
        </p:blipFill>
        <p:spPr>
          <a:xfrm>
            <a:off x="6503056" y="309265"/>
            <a:ext cx="5162767" cy="3251200"/>
          </a:xfrm>
          <a:prstGeom prst="rect">
            <a:avLst/>
          </a:prstGeom>
        </p:spPr>
      </p:pic>
      <p:sp>
        <p:nvSpPr>
          <p:cNvPr id="7" name="TextBox 6">
            <a:extLst>
              <a:ext uri="{FF2B5EF4-FFF2-40B4-BE49-F238E27FC236}">
                <a16:creationId xmlns:a16="http://schemas.microsoft.com/office/drawing/2014/main" id="{F3060826-F9A1-BAAD-5434-FD12022BEF70}"/>
              </a:ext>
            </a:extLst>
          </p:cNvPr>
          <p:cNvSpPr txBox="1"/>
          <p:nvPr/>
        </p:nvSpPr>
        <p:spPr>
          <a:xfrm>
            <a:off x="745756" y="1473200"/>
            <a:ext cx="5162767" cy="923330"/>
          </a:xfrm>
          <a:prstGeom prst="rect">
            <a:avLst/>
          </a:prstGeom>
          <a:noFill/>
        </p:spPr>
        <p:txBody>
          <a:bodyPr wrap="square" rtlCol="0">
            <a:spAutoFit/>
          </a:bodyPr>
          <a:lstStyle/>
          <a:p>
            <a:pPr marL="285750" indent="-285750">
              <a:buFont typeface="Arial" panose="020B0604020202020204" pitchFamily="34" charset="0"/>
              <a:buChar char="•"/>
            </a:pPr>
            <a:r>
              <a:rPr lang="en-US" dirty="0"/>
              <a:t>Set X and Y values</a:t>
            </a:r>
          </a:p>
          <a:p>
            <a:pPr marL="285750" indent="-285750">
              <a:buFont typeface="Arial" panose="020B0604020202020204" pitchFamily="34" charset="0"/>
              <a:buChar char="•"/>
            </a:pPr>
            <a:r>
              <a:rPr lang="en-US" dirty="0"/>
              <a:t>Separate data set to test values and train values </a:t>
            </a:r>
          </a:p>
          <a:p>
            <a:pPr marL="285750" indent="-285750">
              <a:buFont typeface="Arial" panose="020B0604020202020204" pitchFamily="34" charset="0"/>
              <a:buChar char="•"/>
            </a:pPr>
            <a:r>
              <a:rPr lang="en-US" sz="1800" i="0" dirty="0">
                <a:effectLst/>
              </a:rPr>
              <a:t>Feature Importance's Visualizing</a:t>
            </a:r>
            <a:r>
              <a:rPr lang="en-US" dirty="0"/>
              <a:t> </a:t>
            </a:r>
          </a:p>
        </p:txBody>
      </p:sp>
      <p:pic>
        <p:nvPicPr>
          <p:cNvPr id="9" name="Picture 8">
            <a:extLst>
              <a:ext uri="{FF2B5EF4-FFF2-40B4-BE49-F238E27FC236}">
                <a16:creationId xmlns:a16="http://schemas.microsoft.com/office/drawing/2014/main" id="{71222988-5D0B-C1A1-0BC8-7C33A4A1507C}"/>
              </a:ext>
            </a:extLst>
          </p:cNvPr>
          <p:cNvPicPr>
            <a:picLocks noChangeAspect="1"/>
          </p:cNvPicPr>
          <p:nvPr/>
        </p:nvPicPr>
        <p:blipFill>
          <a:blip r:embed="rId3"/>
          <a:stretch>
            <a:fillRect/>
          </a:stretch>
        </p:blipFill>
        <p:spPr>
          <a:xfrm>
            <a:off x="625944" y="3681725"/>
            <a:ext cx="9080882" cy="2271862"/>
          </a:xfrm>
          <a:prstGeom prst="rect">
            <a:avLst/>
          </a:prstGeom>
        </p:spPr>
      </p:pic>
      <p:pic>
        <p:nvPicPr>
          <p:cNvPr id="2" name="Picture 1">
            <a:extLst>
              <a:ext uri="{FF2B5EF4-FFF2-40B4-BE49-F238E27FC236}">
                <a16:creationId xmlns:a16="http://schemas.microsoft.com/office/drawing/2014/main" id="{84D15819-188C-DE3F-DFA0-19B4DDD6F446}"/>
              </a:ext>
            </a:extLst>
          </p:cNvPr>
          <p:cNvPicPr>
            <a:picLocks noChangeAspect="1"/>
          </p:cNvPicPr>
          <p:nvPr/>
        </p:nvPicPr>
        <p:blipFill>
          <a:blip r:embed="rId4"/>
          <a:stretch>
            <a:fillRect/>
          </a:stretch>
        </p:blipFill>
        <p:spPr>
          <a:xfrm>
            <a:off x="7299595" y="3949579"/>
            <a:ext cx="4266461" cy="2693788"/>
          </a:xfrm>
          <a:prstGeom prst="rect">
            <a:avLst/>
          </a:prstGeom>
        </p:spPr>
      </p:pic>
    </p:spTree>
    <p:extLst>
      <p:ext uri="{BB962C8B-B14F-4D97-AF65-F5344CB8AC3E}">
        <p14:creationId xmlns:p14="http://schemas.microsoft.com/office/powerpoint/2010/main" val="790340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804454B-D00C-C1D2-0897-5CDE6D6AE27B}"/>
              </a:ext>
            </a:extLst>
          </p:cNvPr>
          <p:cNvPicPr>
            <a:picLocks noChangeAspect="1"/>
          </p:cNvPicPr>
          <p:nvPr/>
        </p:nvPicPr>
        <p:blipFill>
          <a:blip r:embed="rId2"/>
          <a:stretch>
            <a:fillRect/>
          </a:stretch>
        </p:blipFill>
        <p:spPr>
          <a:xfrm>
            <a:off x="1700592" y="5011920"/>
            <a:ext cx="4380407" cy="1687005"/>
          </a:xfrm>
          <a:prstGeom prst="rect">
            <a:avLst/>
          </a:prstGeom>
        </p:spPr>
      </p:pic>
      <p:sp>
        <p:nvSpPr>
          <p:cNvPr id="4" name="TextBox 3">
            <a:extLst>
              <a:ext uri="{FF2B5EF4-FFF2-40B4-BE49-F238E27FC236}">
                <a16:creationId xmlns:a16="http://schemas.microsoft.com/office/drawing/2014/main" id="{B26E1966-099A-9C75-9B55-570DF51855EE}"/>
              </a:ext>
            </a:extLst>
          </p:cNvPr>
          <p:cNvSpPr txBox="1"/>
          <p:nvPr/>
        </p:nvSpPr>
        <p:spPr>
          <a:xfrm>
            <a:off x="816842" y="543840"/>
            <a:ext cx="7697237" cy="3847207"/>
          </a:xfrm>
          <a:prstGeom prst="rect">
            <a:avLst/>
          </a:prstGeom>
          <a:noFill/>
        </p:spPr>
        <p:txBody>
          <a:bodyPr wrap="square">
            <a:spAutoFit/>
          </a:bodyPr>
          <a:lstStyle/>
          <a:p>
            <a:pPr algn="l"/>
            <a:r>
              <a:rPr lang="en-US" sz="3200" b="1" i="0" dirty="0">
                <a:solidFill>
                  <a:srgbClr val="FF0000"/>
                </a:solidFill>
                <a:effectLst/>
                <a:latin typeface="-apple-system"/>
              </a:rPr>
              <a:t>Model Training</a:t>
            </a:r>
          </a:p>
          <a:p>
            <a:pPr algn="l"/>
            <a:r>
              <a:rPr lang="en-US" i="0" dirty="0">
                <a:solidFill>
                  <a:schemeClr val="tx1">
                    <a:lumMod val="95000"/>
                    <a:lumOff val="5000"/>
                  </a:schemeClr>
                </a:solidFill>
                <a:effectLst/>
              </a:rPr>
              <a:t>We will train different model after the evaluation of model we will select out best model for production.</a:t>
            </a:r>
          </a:p>
          <a:p>
            <a:pPr algn="l"/>
            <a:endParaRPr lang="en-US" i="0" dirty="0">
              <a:solidFill>
                <a:schemeClr val="tx1">
                  <a:lumMod val="95000"/>
                  <a:lumOff val="5000"/>
                </a:schemeClr>
              </a:solidFill>
              <a:effectLst/>
            </a:endParaRPr>
          </a:p>
          <a:p>
            <a:pPr marL="285750" indent="-285750" algn="l">
              <a:buFont typeface="Arial" panose="020B0604020202020204" pitchFamily="34" charset="0"/>
              <a:buChar char="•"/>
            </a:pPr>
            <a:r>
              <a:rPr lang="en-US" b="0" i="0" dirty="0">
                <a:solidFill>
                  <a:schemeClr val="tx1">
                    <a:lumMod val="95000"/>
                    <a:lumOff val="5000"/>
                  </a:schemeClr>
                </a:solidFill>
                <a:effectLst/>
              </a:rPr>
              <a:t>Logistic Regression</a:t>
            </a:r>
          </a:p>
          <a:p>
            <a:pPr marL="285750" indent="-285750" algn="l">
              <a:buFont typeface="Arial" panose="020B0604020202020204" pitchFamily="34" charset="0"/>
              <a:buChar char="•"/>
            </a:pPr>
            <a:r>
              <a:rPr lang="en-US" b="0" i="0" dirty="0">
                <a:solidFill>
                  <a:schemeClr val="tx1">
                    <a:lumMod val="95000"/>
                    <a:lumOff val="5000"/>
                  </a:schemeClr>
                </a:solidFill>
                <a:effectLst/>
              </a:rPr>
              <a:t>KNN</a:t>
            </a:r>
          </a:p>
          <a:p>
            <a:pPr marL="285750" indent="-285750" algn="l">
              <a:buFont typeface="Arial" panose="020B0604020202020204" pitchFamily="34" charset="0"/>
              <a:buChar char="•"/>
            </a:pPr>
            <a:r>
              <a:rPr lang="en-US" b="0" i="0" dirty="0">
                <a:solidFill>
                  <a:schemeClr val="tx1">
                    <a:lumMod val="95000"/>
                    <a:lumOff val="5000"/>
                  </a:schemeClr>
                </a:solidFill>
                <a:effectLst/>
              </a:rPr>
              <a:t>SVC</a:t>
            </a:r>
          </a:p>
          <a:p>
            <a:pPr marL="285750" indent="-285750" algn="l">
              <a:buFont typeface="Arial" panose="020B0604020202020204" pitchFamily="34" charset="0"/>
              <a:buChar char="•"/>
            </a:pPr>
            <a:r>
              <a:rPr lang="en-US" b="0" i="0" dirty="0">
                <a:solidFill>
                  <a:schemeClr val="tx1">
                    <a:lumMod val="95000"/>
                    <a:lumOff val="5000"/>
                  </a:schemeClr>
                </a:solidFill>
                <a:effectLst/>
              </a:rPr>
              <a:t>Decision Tree</a:t>
            </a:r>
          </a:p>
          <a:p>
            <a:pPr marL="285750" indent="-285750" algn="l">
              <a:buFont typeface="Arial" panose="020B0604020202020204" pitchFamily="34" charset="0"/>
              <a:buChar char="•"/>
            </a:pPr>
            <a:r>
              <a:rPr lang="en-US" b="0" i="0" dirty="0">
                <a:solidFill>
                  <a:schemeClr val="tx1">
                    <a:lumMod val="95000"/>
                    <a:lumOff val="5000"/>
                  </a:schemeClr>
                </a:solidFill>
                <a:effectLst/>
              </a:rPr>
              <a:t>Random Forest Regressor</a:t>
            </a:r>
          </a:p>
          <a:p>
            <a:pPr marL="285750" indent="-285750" algn="l">
              <a:buFont typeface="Arial" panose="020B0604020202020204" pitchFamily="34" charset="0"/>
              <a:buChar char="•"/>
            </a:pPr>
            <a:r>
              <a:rPr lang="en-US" b="0" i="0" dirty="0">
                <a:solidFill>
                  <a:schemeClr val="tx1">
                    <a:lumMod val="95000"/>
                    <a:lumOff val="5000"/>
                  </a:schemeClr>
                </a:solidFill>
                <a:effectLst/>
              </a:rPr>
              <a:t>XgBoost</a:t>
            </a:r>
          </a:p>
          <a:p>
            <a:pPr marL="285750" indent="-285750" algn="l">
              <a:buFont typeface="Arial" panose="020B0604020202020204" pitchFamily="34" charset="0"/>
              <a:buChar char="•"/>
            </a:pPr>
            <a:r>
              <a:rPr lang="en-US" b="0" i="0" dirty="0">
                <a:solidFill>
                  <a:schemeClr val="tx1">
                    <a:lumMod val="95000"/>
                    <a:lumOff val="5000"/>
                  </a:schemeClr>
                </a:solidFill>
                <a:effectLst/>
              </a:rPr>
              <a:t>Gradient Boosting</a:t>
            </a:r>
          </a:p>
          <a:p>
            <a:pPr algn="l"/>
            <a:endParaRPr lang="en-US" sz="3200" b="1" i="0" dirty="0">
              <a:solidFill>
                <a:srgbClr val="FF0000"/>
              </a:solidFill>
              <a:effectLst/>
              <a:latin typeface="-apple-system"/>
            </a:endParaRPr>
          </a:p>
        </p:txBody>
      </p:sp>
      <p:pic>
        <p:nvPicPr>
          <p:cNvPr id="7" name="Picture 6">
            <a:extLst>
              <a:ext uri="{FF2B5EF4-FFF2-40B4-BE49-F238E27FC236}">
                <a16:creationId xmlns:a16="http://schemas.microsoft.com/office/drawing/2014/main" id="{36719A23-C89E-34B1-0BA7-C053DB8661C8}"/>
              </a:ext>
            </a:extLst>
          </p:cNvPr>
          <p:cNvPicPr>
            <a:picLocks noChangeAspect="1"/>
          </p:cNvPicPr>
          <p:nvPr/>
        </p:nvPicPr>
        <p:blipFill>
          <a:blip r:embed="rId3"/>
          <a:stretch>
            <a:fillRect/>
          </a:stretch>
        </p:blipFill>
        <p:spPr>
          <a:xfrm>
            <a:off x="6096000" y="1592977"/>
            <a:ext cx="3759200" cy="1797309"/>
          </a:xfrm>
          <a:prstGeom prst="rect">
            <a:avLst/>
          </a:prstGeom>
        </p:spPr>
      </p:pic>
      <p:pic>
        <p:nvPicPr>
          <p:cNvPr id="11" name="Picture 10">
            <a:extLst>
              <a:ext uri="{FF2B5EF4-FFF2-40B4-BE49-F238E27FC236}">
                <a16:creationId xmlns:a16="http://schemas.microsoft.com/office/drawing/2014/main" id="{6F5A943B-E710-0ED6-AF54-2C3B8311C812}"/>
              </a:ext>
            </a:extLst>
          </p:cNvPr>
          <p:cNvPicPr>
            <a:picLocks noChangeAspect="1"/>
          </p:cNvPicPr>
          <p:nvPr/>
        </p:nvPicPr>
        <p:blipFill>
          <a:blip r:embed="rId4"/>
          <a:stretch>
            <a:fillRect/>
          </a:stretch>
        </p:blipFill>
        <p:spPr>
          <a:xfrm>
            <a:off x="5593319" y="3890612"/>
            <a:ext cx="3380105" cy="1464485"/>
          </a:xfrm>
          <a:prstGeom prst="rect">
            <a:avLst/>
          </a:prstGeom>
        </p:spPr>
      </p:pic>
      <p:pic>
        <p:nvPicPr>
          <p:cNvPr id="9" name="Picture 8">
            <a:extLst>
              <a:ext uri="{FF2B5EF4-FFF2-40B4-BE49-F238E27FC236}">
                <a16:creationId xmlns:a16="http://schemas.microsoft.com/office/drawing/2014/main" id="{1DCFB07D-1A6D-589F-A764-EDACA2E3F39B}"/>
              </a:ext>
            </a:extLst>
          </p:cNvPr>
          <p:cNvPicPr>
            <a:picLocks noChangeAspect="1"/>
          </p:cNvPicPr>
          <p:nvPr/>
        </p:nvPicPr>
        <p:blipFill>
          <a:blip r:embed="rId5"/>
          <a:stretch>
            <a:fillRect/>
          </a:stretch>
        </p:blipFill>
        <p:spPr>
          <a:xfrm>
            <a:off x="8229601" y="2957710"/>
            <a:ext cx="3637280" cy="1464485"/>
          </a:xfrm>
          <a:prstGeom prst="rect">
            <a:avLst/>
          </a:prstGeom>
        </p:spPr>
      </p:pic>
    </p:spTree>
    <p:extLst>
      <p:ext uri="{BB962C8B-B14F-4D97-AF65-F5344CB8AC3E}">
        <p14:creationId xmlns:p14="http://schemas.microsoft.com/office/powerpoint/2010/main" val="3048875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6E1966-099A-9C75-9B55-570DF51855EE}"/>
              </a:ext>
            </a:extLst>
          </p:cNvPr>
          <p:cNvSpPr txBox="1"/>
          <p:nvPr/>
        </p:nvSpPr>
        <p:spPr>
          <a:xfrm>
            <a:off x="948922" y="462560"/>
            <a:ext cx="4760997" cy="2893100"/>
          </a:xfrm>
          <a:prstGeom prst="rect">
            <a:avLst/>
          </a:prstGeom>
          <a:noFill/>
        </p:spPr>
        <p:txBody>
          <a:bodyPr wrap="square">
            <a:spAutoFit/>
          </a:bodyPr>
          <a:lstStyle/>
          <a:p>
            <a:pPr algn="l"/>
            <a:r>
              <a:rPr lang="en-US" sz="3200" b="1" i="0" dirty="0">
                <a:solidFill>
                  <a:srgbClr val="FF0000"/>
                </a:solidFill>
                <a:effectLst/>
              </a:rPr>
              <a:t>Model Training scores</a:t>
            </a:r>
          </a:p>
          <a:p>
            <a:pPr algn="l"/>
            <a:endParaRPr lang="en-US" sz="3200" b="1" i="0" dirty="0">
              <a:solidFill>
                <a:srgbClr val="FF0000"/>
              </a:solidFill>
              <a:effectLst/>
            </a:endParaRPr>
          </a:p>
          <a:p>
            <a:pPr marL="285750" indent="-285750">
              <a:buFont typeface="Arial" panose="020B0604020202020204" pitchFamily="34" charset="0"/>
              <a:buChar char="•"/>
            </a:pPr>
            <a:r>
              <a:rPr lang="en-US" i="1" dirty="0">
                <a:effectLst/>
              </a:rPr>
              <a:t>SVC gives us the best result so we will save this model for production but it overfitted then I select Random Forest </a:t>
            </a:r>
            <a:endParaRPr lang="en-US" i="0" dirty="0">
              <a:effectLst/>
            </a:endParaRPr>
          </a:p>
          <a:p>
            <a:pPr algn="l"/>
            <a:endParaRPr lang="en-US" sz="3200" b="1" i="0" dirty="0">
              <a:solidFill>
                <a:srgbClr val="FF0000"/>
              </a:solidFill>
              <a:effectLst/>
              <a:latin typeface="-apple-system"/>
            </a:endParaRPr>
          </a:p>
          <a:p>
            <a:pPr algn="l"/>
            <a:endParaRPr lang="en-US" sz="3200" b="1" i="0" dirty="0">
              <a:solidFill>
                <a:srgbClr val="FF0000"/>
              </a:solidFill>
              <a:effectLst/>
              <a:latin typeface="-apple-system"/>
            </a:endParaRPr>
          </a:p>
        </p:txBody>
      </p:sp>
      <p:pic>
        <p:nvPicPr>
          <p:cNvPr id="6" name="Picture 5">
            <a:extLst>
              <a:ext uri="{FF2B5EF4-FFF2-40B4-BE49-F238E27FC236}">
                <a16:creationId xmlns:a16="http://schemas.microsoft.com/office/drawing/2014/main" id="{CBD83E6C-EBAB-34D0-0310-5564B329AE17}"/>
              </a:ext>
            </a:extLst>
          </p:cNvPr>
          <p:cNvPicPr>
            <a:picLocks noChangeAspect="1"/>
          </p:cNvPicPr>
          <p:nvPr/>
        </p:nvPicPr>
        <p:blipFill>
          <a:blip r:embed="rId2"/>
          <a:stretch>
            <a:fillRect/>
          </a:stretch>
        </p:blipFill>
        <p:spPr>
          <a:xfrm>
            <a:off x="1026160" y="3444338"/>
            <a:ext cx="5649748" cy="3301908"/>
          </a:xfrm>
          <a:prstGeom prst="rect">
            <a:avLst/>
          </a:prstGeom>
        </p:spPr>
      </p:pic>
      <p:pic>
        <p:nvPicPr>
          <p:cNvPr id="3" name="Picture 2">
            <a:extLst>
              <a:ext uri="{FF2B5EF4-FFF2-40B4-BE49-F238E27FC236}">
                <a16:creationId xmlns:a16="http://schemas.microsoft.com/office/drawing/2014/main" id="{64814025-6B16-B685-1DFF-C2015CAEE99C}"/>
              </a:ext>
            </a:extLst>
          </p:cNvPr>
          <p:cNvPicPr>
            <a:picLocks noChangeAspect="1"/>
          </p:cNvPicPr>
          <p:nvPr/>
        </p:nvPicPr>
        <p:blipFill>
          <a:blip r:embed="rId3"/>
          <a:stretch>
            <a:fillRect/>
          </a:stretch>
        </p:blipFill>
        <p:spPr>
          <a:xfrm>
            <a:off x="5844020" y="1332060"/>
            <a:ext cx="6255693" cy="2616101"/>
          </a:xfrm>
          <a:prstGeom prst="rect">
            <a:avLst/>
          </a:prstGeom>
        </p:spPr>
      </p:pic>
    </p:spTree>
    <p:extLst>
      <p:ext uri="{BB962C8B-B14F-4D97-AF65-F5344CB8AC3E}">
        <p14:creationId xmlns:p14="http://schemas.microsoft.com/office/powerpoint/2010/main" val="1555859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0302E4D4-1904-6BE3-2BD3-07659F8C81FF}"/>
              </a:ext>
            </a:extLst>
          </p:cNvPr>
          <p:cNvGraphicFramePr>
            <a:graphicFrameLocks noGrp="1"/>
          </p:cNvGraphicFramePr>
          <p:nvPr>
            <p:extLst>
              <p:ext uri="{D42A27DB-BD31-4B8C-83A1-F6EECF244321}">
                <p14:modId xmlns:p14="http://schemas.microsoft.com/office/powerpoint/2010/main" val="1507185321"/>
              </p:ext>
            </p:extLst>
          </p:nvPr>
        </p:nvGraphicFramePr>
        <p:xfrm>
          <a:off x="1806257" y="2748756"/>
          <a:ext cx="8579485" cy="2505075"/>
        </p:xfrm>
        <a:graphic>
          <a:graphicData uri="http://schemas.openxmlformats.org/drawingml/2006/table">
            <a:tbl>
              <a:tblPr firstRow="1" firstCol="1" bandRow="1">
                <a:tableStyleId>{5C22544A-7EE6-4342-B048-85BDC9FD1C3A}</a:tableStyleId>
              </a:tblPr>
              <a:tblGrid>
                <a:gridCol w="556895">
                  <a:extLst>
                    <a:ext uri="{9D8B030D-6E8A-4147-A177-3AD203B41FA5}">
                      <a16:colId xmlns:a16="http://schemas.microsoft.com/office/drawing/2014/main" val="3558695793"/>
                    </a:ext>
                  </a:extLst>
                </a:gridCol>
                <a:gridCol w="2362200">
                  <a:extLst>
                    <a:ext uri="{9D8B030D-6E8A-4147-A177-3AD203B41FA5}">
                      <a16:colId xmlns:a16="http://schemas.microsoft.com/office/drawing/2014/main" val="831451822"/>
                    </a:ext>
                  </a:extLst>
                </a:gridCol>
                <a:gridCol w="1751330">
                  <a:extLst>
                    <a:ext uri="{9D8B030D-6E8A-4147-A177-3AD203B41FA5}">
                      <a16:colId xmlns:a16="http://schemas.microsoft.com/office/drawing/2014/main" val="3528498930"/>
                    </a:ext>
                  </a:extLst>
                </a:gridCol>
                <a:gridCol w="1664335">
                  <a:extLst>
                    <a:ext uri="{9D8B030D-6E8A-4147-A177-3AD203B41FA5}">
                      <a16:colId xmlns:a16="http://schemas.microsoft.com/office/drawing/2014/main" val="3021622975"/>
                    </a:ext>
                  </a:extLst>
                </a:gridCol>
                <a:gridCol w="2244725">
                  <a:extLst>
                    <a:ext uri="{9D8B030D-6E8A-4147-A177-3AD203B41FA5}">
                      <a16:colId xmlns:a16="http://schemas.microsoft.com/office/drawing/2014/main" val="4022095250"/>
                    </a:ext>
                  </a:extLst>
                </a:gridCol>
              </a:tblGrid>
              <a:tr h="767715">
                <a:tc>
                  <a:txBody>
                    <a:bodyPr/>
                    <a:lstStyle/>
                    <a:p>
                      <a:pPr>
                        <a:lnSpc>
                          <a:spcPct val="110000"/>
                        </a:lnSpc>
                      </a:pPr>
                      <a:endParaRPr lang="en-US" sz="1050">
                        <a:effectLst/>
                        <a:latin typeface="Calibri" panose="020F0502020204030204" pitchFamily="34" charset="0"/>
                        <a:cs typeface="Times New Roman" panose="02020603050405020304" pitchFamily="18" charset="0"/>
                      </a:endParaRPr>
                    </a:p>
                  </a:txBody>
                  <a:tcPr marL="68580" marR="68580" marT="9525" marB="9525" anchor="b"/>
                </a:tc>
                <a:tc>
                  <a:txBody>
                    <a:bodyPr/>
                    <a:lstStyle/>
                    <a:p>
                      <a:pPr marL="0" marR="0" algn="ctr">
                        <a:lnSpc>
                          <a:spcPct val="110000"/>
                        </a:lnSpc>
                        <a:spcBef>
                          <a:spcPts val="0"/>
                        </a:spcBef>
                        <a:spcAft>
                          <a:spcPts val="600"/>
                        </a:spcAft>
                      </a:pPr>
                      <a:r>
                        <a:rPr lang="en-US" sz="1600">
                          <a:effectLst/>
                        </a:rPr>
                        <a:t>STUDENT NAME</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10000"/>
                        </a:lnSpc>
                        <a:spcBef>
                          <a:spcPts val="0"/>
                        </a:spcBef>
                        <a:spcAft>
                          <a:spcPts val="600"/>
                        </a:spcAft>
                      </a:pPr>
                      <a:r>
                        <a:rPr lang="en-US" sz="1600">
                          <a:effectLst/>
                        </a:rPr>
                        <a:t>STUDENT NO.</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10000"/>
                        </a:lnSpc>
                        <a:spcBef>
                          <a:spcPts val="0"/>
                        </a:spcBef>
                        <a:spcAft>
                          <a:spcPts val="600"/>
                        </a:spcAft>
                      </a:pPr>
                      <a:r>
                        <a:rPr lang="en-US" sz="1600">
                          <a:effectLst/>
                        </a:rPr>
                        <a:t>CONTACT NO.</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gn="ctr">
                        <a:lnSpc>
                          <a:spcPct val="110000"/>
                        </a:lnSpc>
                        <a:spcBef>
                          <a:spcPts val="0"/>
                        </a:spcBef>
                        <a:spcAft>
                          <a:spcPts val="600"/>
                        </a:spcAft>
                      </a:pPr>
                      <a:r>
                        <a:rPr lang="en-US" sz="1600">
                          <a:effectLst/>
                        </a:rPr>
                        <a:t>EMAIL ADDRESS</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9139697"/>
                  </a:ext>
                </a:extLst>
              </a:tr>
              <a:tr h="434340">
                <a:tc>
                  <a:txBody>
                    <a:bodyPr/>
                    <a:lstStyle/>
                    <a:p>
                      <a:pPr marL="0" marR="0" algn="ctr">
                        <a:lnSpc>
                          <a:spcPct val="110000"/>
                        </a:lnSpc>
                        <a:spcBef>
                          <a:spcPts val="0"/>
                        </a:spcBef>
                        <a:spcAft>
                          <a:spcPts val="600"/>
                        </a:spcAft>
                      </a:pPr>
                      <a:r>
                        <a:rPr lang="en-US" sz="1600">
                          <a:effectLst/>
                        </a:rPr>
                        <a:t>1</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10000"/>
                        </a:lnSpc>
                        <a:spcBef>
                          <a:spcPts val="0"/>
                        </a:spcBef>
                        <a:spcAft>
                          <a:spcPts val="600"/>
                        </a:spcAft>
                      </a:pPr>
                      <a:r>
                        <a:rPr lang="en-US" sz="1600">
                          <a:effectLst/>
                        </a:rPr>
                        <a:t>Udayantha Yapa Y.M. S</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10000"/>
                        </a:lnSpc>
                        <a:spcBef>
                          <a:spcPts val="0"/>
                        </a:spcBef>
                        <a:spcAft>
                          <a:spcPts val="600"/>
                        </a:spcAft>
                      </a:pPr>
                      <a:r>
                        <a:rPr lang="en-US" sz="1600">
                          <a:effectLst/>
                        </a:rPr>
                        <a:t>IT20045708</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10000"/>
                        </a:lnSpc>
                        <a:spcBef>
                          <a:spcPts val="0"/>
                        </a:spcBef>
                        <a:spcAft>
                          <a:spcPts val="600"/>
                        </a:spcAft>
                      </a:pPr>
                      <a:r>
                        <a:rPr lang="en-US" sz="1600">
                          <a:effectLst/>
                        </a:rPr>
                        <a:t>0775472705</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10000"/>
                        </a:lnSpc>
                        <a:spcBef>
                          <a:spcPts val="0"/>
                        </a:spcBef>
                        <a:spcAft>
                          <a:spcPts val="600"/>
                        </a:spcAft>
                      </a:pPr>
                      <a:r>
                        <a:rPr lang="en-US" sz="1600">
                          <a:effectLst/>
                        </a:rPr>
                        <a:t>IT20045708@my.sliit.lk</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330786782"/>
                  </a:ext>
                </a:extLst>
              </a:tr>
              <a:tr h="434340">
                <a:tc>
                  <a:txBody>
                    <a:bodyPr/>
                    <a:lstStyle/>
                    <a:p>
                      <a:pPr marL="0" marR="0" algn="ctr">
                        <a:lnSpc>
                          <a:spcPct val="110000"/>
                        </a:lnSpc>
                        <a:spcBef>
                          <a:spcPts val="0"/>
                        </a:spcBef>
                        <a:spcAft>
                          <a:spcPts val="600"/>
                        </a:spcAft>
                      </a:pPr>
                      <a:r>
                        <a:rPr lang="en-US" sz="1600">
                          <a:effectLst/>
                        </a:rPr>
                        <a:t>2</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10000"/>
                        </a:lnSpc>
                        <a:spcBef>
                          <a:spcPts val="0"/>
                        </a:spcBef>
                        <a:spcAft>
                          <a:spcPts val="600"/>
                        </a:spcAft>
                      </a:pPr>
                      <a:r>
                        <a:rPr lang="en-US" sz="1600">
                          <a:effectLst/>
                        </a:rPr>
                        <a:t>Dissanayaka D.M.R. A</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10000"/>
                        </a:lnSpc>
                        <a:spcBef>
                          <a:spcPts val="0"/>
                        </a:spcBef>
                        <a:spcAft>
                          <a:spcPts val="600"/>
                        </a:spcAft>
                      </a:pPr>
                      <a:r>
                        <a:rPr lang="en-US" sz="1600">
                          <a:effectLst/>
                        </a:rPr>
                        <a:t>IT20264048</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10000"/>
                        </a:lnSpc>
                        <a:spcBef>
                          <a:spcPts val="0"/>
                        </a:spcBef>
                        <a:spcAft>
                          <a:spcPts val="600"/>
                        </a:spcAft>
                      </a:pPr>
                      <a:r>
                        <a:rPr lang="en-US" sz="1600">
                          <a:effectLst/>
                        </a:rPr>
                        <a:t>0779963878</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10000"/>
                        </a:lnSpc>
                        <a:spcBef>
                          <a:spcPts val="0"/>
                        </a:spcBef>
                        <a:spcAft>
                          <a:spcPts val="600"/>
                        </a:spcAft>
                      </a:pPr>
                      <a:r>
                        <a:rPr lang="en-US" sz="1600">
                          <a:effectLst/>
                        </a:rPr>
                        <a:t>IT20264048@my.sliit.lk</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1682627781"/>
                  </a:ext>
                </a:extLst>
              </a:tr>
              <a:tr h="434340">
                <a:tc>
                  <a:txBody>
                    <a:bodyPr/>
                    <a:lstStyle/>
                    <a:p>
                      <a:pPr marL="0" marR="0" algn="ctr">
                        <a:lnSpc>
                          <a:spcPct val="110000"/>
                        </a:lnSpc>
                        <a:spcBef>
                          <a:spcPts val="0"/>
                        </a:spcBef>
                        <a:spcAft>
                          <a:spcPts val="600"/>
                        </a:spcAft>
                      </a:pPr>
                      <a:r>
                        <a:rPr lang="en-US" sz="1600">
                          <a:effectLst/>
                        </a:rPr>
                        <a:t>3</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10000"/>
                        </a:lnSpc>
                        <a:spcBef>
                          <a:spcPts val="0"/>
                        </a:spcBef>
                        <a:spcAft>
                          <a:spcPts val="600"/>
                        </a:spcAft>
                      </a:pPr>
                      <a:r>
                        <a:rPr lang="en-US" sz="1600">
                          <a:effectLst/>
                        </a:rPr>
                        <a:t>Herath H.M.T. P</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10000"/>
                        </a:lnSpc>
                        <a:spcBef>
                          <a:spcPts val="0"/>
                        </a:spcBef>
                        <a:spcAft>
                          <a:spcPts val="600"/>
                        </a:spcAft>
                      </a:pPr>
                      <a:r>
                        <a:rPr lang="en-US" sz="1600">
                          <a:effectLst/>
                        </a:rPr>
                        <a:t>IT20276850</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10000"/>
                        </a:lnSpc>
                        <a:spcBef>
                          <a:spcPts val="0"/>
                        </a:spcBef>
                        <a:spcAft>
                          <a:spcPts val="600"/>
                        </a:spcAft>
                      </a:pPr>
                      <a:r>
                        <a:rPr lang="en-US" sz="1600">
                          <a:effectLst/>
                        </a:rPr>
                        <a:t>0716381037</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10000"/>
                        </a:lnSpc>
                        <a:spcBef>
                          <a:spcPts val="0"/>
                        </a:spcBef>
                        <a:spcAft>
                          <a:spcPts val="600"/>
                        </a:spcAft>
                      </a:pPr>
                      <a:r>
                        <a:rPr lang="en-US" sz="1600">
                          <a:effectLst/>
                        </a:rPr>
                        <a:t>IT20276850@my.sliit.lk</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406504018"/>
                  </a:ext>
                </a:extLst>
              </a:tr>
              <a:tr h="434340">
                <a:tc>
                  <a:txBody>
                    <a:bodyPr/>
                    <a:lstStyle/>
                    <a:p>
                      <a:pPr marL="0" marR="0" algn="ctr">
                        <a:lnSpc>
                          <a:spcPct val="110000"/>
                        </a:lnSpc>
                        <a:spcBef>
                          <a:spcPts val="0"/>
                        </a:spcBef>
                        <a:spcAft>
                          <a:spcPts val="600"/>
                        </a:spcAft>
                      </a:pPr>
                      <a:r>
                        <a:rPr lang="en-US" sz="1600">
                          <a:effectLst/>
                        </a:rPr>
                        <a:t>4</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10000"/>
                        </a:lnSpc>
                        <a:spcBef>
                          <a:spcPts val="0"/>
                        </a:spcBef>
                        <a:spcAft>
                          <a:spcPts val="600"/>
                        </a:spcAft>
                      </a:pPr>
                      <a:r>
                        <a:rPr lang="en-US" sz="1600">
                          <a:effectLst/>
                        </a:rPr>
                        <a:t>Peiris B.M. G</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10000"/>
                        </a:lnSpc>
                        <a:spcBef>
                          <a:spcPts val="0"/>
                        </a:spcBef>
                        <a:spcAft>
                          <a:spcPts val="600"/>
                        </a:spcAft>
                      </a:pPr>
                      <a:r>
                        <a:rPr lang="en-US" sz="1600">
                          <a:effectLst/>
                        </a:rPr>
                        <a:t>IT20147396</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tc>
                <a:tc>
                  <a:txBody>
                    <a:bodyPr/>
                    <a:lstStyle/>
                    <a:p>
                      <a:pPr marL="0" marR="0">
                        <a:lnSpc>
                          <a:spcPct val="110000"/>
                        </a:lnSpc>
                        <a:spcBef>
                          <a:spcPts val="0"/>
                        </a:spcBef>
                        <a:spcAft>
                          <a:spcPts val="600"/>
                        </a:spcAft>
                      </a:pPr>
                      <a:r>
                        <a:rPr lang="en-US" sz="1600">
                          <a:effectLst/>
                        </a:rPr>
                        <a:t>0711798124</a:t>
                      </a:r>
                      <a:endParaRPr lang="en-U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nchor="b"/>
                </a:tc>
                <a:tc>
                  <a:txBody>
                    <a:bodyPr/>
                    <a:lstStyle/>
                    <a:p>
                      <a:pPr marL="0" marR="0">
                        <a:lnSpc>
                          <a:spcPct val="110000"/>
                        </a:lnSpc>
                        <a:spcBef>
                          <a:spcPts val="0"/>
                        </a:spcBef>
                        <a:spcAft>
                          <a:spcPts val="600"/>
                        </a:spcAft>
                      </a:pPr>
                      <a:r>
                        <a:rPr lang="en-US" sz="1600" dirty="0">
                          <a:effectLst/>
                        </a:rPr>
                        <a:t>IT20147396@my.sliit.lk</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9525" marB="9525" anchor="b"/>
                </a:tc>
                <a:extLst>
                  <a:ext uri="{0D108BD9-81ED-4DB2-BD59-A6C34878D82A}">
                    <a16:rowId xmlns:a16="http://schemas.microsoft.com/office/drawing/2014/main" val="2022830729"/>
                  </a:ext>
                </a:extLst>
              </a:tr>
            </a:tbl>
          </a:graphicData>
        </a:graphic>
      </p:graphicFrame>
      <p:sp>
        <p:nvSpPr>
          <p:cNvPr id="3" name="Rectangle 1">
            <a:extLst>
              <a:ext uri="{FF2B5EF4-FFF2-40B4-BE49-F238E27FC236}">
                <a16:creationId xmlns:a16="http://schemas.microsoft.com/office/drawing/2014/main" id="{209ED66F-8F2C-C405-527E-86118EEACF1F}"/>
              </a:ext>
            </a:extLst>
          </p:cNvPr>
          <p:cNvSpPr>
            <a:spLocks noChangeArrowheads="1"/>
          </p:cNvSpPr>
          <p:nvPr/>
        </p:nvSpPr>
        <p:spPr bwMode="auto">
          <a:xfrm>
            <a:off x="1645731" y="345352"/>
            <a:ext cx="8900536"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Team Details</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2400" b="1" dirty="0">
              <a:solidFill>
                <a:srgbClr val="FF0000"/>
              </a:solidFill>
              <a:latin typeface="Cambria Math" panose="020405030504060302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Cambria Math" panose="02040503050406030204" pitchFamily="18" charset="0"/>
                <a:ea typeface="Times New Roman" panose="02020603050405020304" pitchFamily="18" charset="0"/>
                <a:cs typeface="Times New Roman" panose="02020603050405020304" pitchFamily="18" charset="0"/>
              </a:rPr>
              <a:t>Project ID :</a:t>
            </a:r>
            <a:r>
              <a:rPr kumimoji="0" lang="en-US" altLang="en-US" sz="2000" b="1" i="0" u="none" strike="noStrike" cap="none" normalizeH="0" baseline="0" dirty="0">
                <a:ln>
                  <a:noFill/>
                </a:ln>
                <a:effectLst/>
                <a:latin typeface="Cambria Math" panose="02040503050406030204" pitchFamily="18" charset="0"/>
                <a:ea typeface="Times New Roman" panose="02020603050405020304" pitchFamily="18" charset="0"/>
                <a:cs typeface="Calibri" panose="020F0502020204030204" pitchFamily="34" charset="0"/>
              </a:rPr>
              <a:t> </a:t>
            </a:r>
            <a:r>
              <a:rPr kumimoji="0" lang="en-US" altLang="en-US" sz="2000" b="1" i="0" u="none" strike="noStrike" cap="none" normalizeH="0" baseline="0" dirty="0">
                <a:ln>
                  <a:noFill/>
                </a:ln>
                <a:effectLst/>
                <a:latin typeface="Cambria Math" panose="02040503050406030204" pitchFamily="18" charset="0"/>
                <a:ea typeface="Times New Roman" panose="02020603050405020304" pitchFamily="18" charset="0"/>
                <a:cs typeface="Times New Roman" panose="02020603050405020304" pitchFamily="18" charset="0"/>
              </a:rPr>
              <a:t>TMP-23-226</a:t>
            </a:r>
            <a:endParaRPr kumimoji="0" lang="en-US" altLang="en-US" sz="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Cambria Math" panose="02040503050406030204" pitchFamily="18" charset="0"/>
                <a:ea typeface="Times New Roman" panose="02020603050405020304" pitchFamily="18" charset="0"/>
                <a:cs typeface="Times New Roman" panose="02020603050405020304" pitchFamily="18" charset="0"/>
              </a:rPr>
              <a:t>Supervisor :</a:t>
            </a:r>
            <a:r>
              <a:rPr kumimoji="0" lang="en-US" altLang="en-US" sz="2000" b="0" i="0" u="none" strike="noStrike" cap="none" normalizeH="0" baseline="0" dirty="0">
                <a:ln>
                  <a:noFill/>
                </a:ln>
                <a:effectLst/>
                <a:latin typeface="Cambria Math" panose="02040503050406030204" pitchFamily="18" charset="0"/>
                <a:ea typeface="Times New Roman" panose="02020603050405020304" pitchFamily="18" charset="0"/>
                <a:cs typeface="Times New Roman" panose="02020603050405020304" pitchFamily="18" charset="0"/>
              </a:rPr>
              <a:t> </a:t>
            </a:r>
            <a:r>
              <a:rPr kumimoji="0" lang="en-US" altLang="en-US" sz="2000" b="1" i="0" u="none" strike="noStrike" cap="none" normalizeH="0" baseline="0" dirty="0">
                <a:ln>
                  <a:noFill/>
                </a:ln>
                <a:effectLst/>
                <a:latin typeface="Cambria Math" panose="02040503050406030204" pitchFamily="18" charset="0"/>
                <a:ea typeface="Times New Roman" panose="02020603050405020304" pitchFamily="18" charset="0"/>
                <a:cs typeface="Times New Roman" panose="02020603050405020304" pitchFamily="18" charset="0"/>
              </a:rPr>
              <a:t>Ms. </a:t>
            </a:r>
            <a:r>
              <a:rPr kumimoji="0" lang="en-US" altLang="en-US" sz="2000" b="1" i="0" u="none" strike="noStrike" cap="none" normalizeH="0" baseline="0" dirty="0" err="1">
                <a:ln>
                  <a:noFill/>
                </a:ln>
                <a:effectLst/>
                <a:latin typeface="Cambria Math" panose="02040503050406030204" pitchFamily="18" charset="0"/>
                <a:ea typeface="Times New Roman" panose="02020603050405020304" pitchFamily="18" charset="0"/>
                <a:cs typeface="Times New Roman" panose="02020603050405020304" pitchFamily="18" charset="0"/>
              </a:rPr>
              <a:t>Sanjivi</a:t>
            </a:r>
            <a:r>
              <a:rPr kumimoji="0" lang="en-US" altLang="en-US" sz="2000" b="1" i="0" u="none" strike="noStrike" cap="none" normalizeH="0" baseline="0" dirty="0">
                <a:ln>
                  <a:noFill/>
                </a:ln>
                <a:effectLst/>
                <a:latin typeface="Cambria Math" panose="02040503050406030204" pitchFamily="18" charset="0"/>
                <a:ea typeface="Times New Roman" panose="02020603050405020304" pitchFamily="18" charset="0"/>
                <a:cs typeface="Times New Roman" panose="02020603050405020304" pitchFamily="18" charset="0"/>
              </a:rPr>
              <a:t> Chandrasiri</a:t>
            </a:r>
            <a:endParaRPr kumimoji="0" lang="en-US" altLang="en-US" sz="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Cambria Math" panose="02040503050406030204" pitchFamily="18" charset="0"/>
                <a:ea typeface="Times New Roman" panose="02020603050405020304" pitchFamily="18" charset="0"/>
                <a:cs typeface="Times New Roman" panose="02020603050405020304" pitchFamily="18" charset="0"/>
              </a:rPr>
              <a:t>Co supervisor :</a:t>
            </a:r>
            <a:r>
              <a:rPr kumimoji="0" lang="en-US" altLang="en-US" sz="2000" b="0" i="0" u="none" strike="noStrike" cap="none" normalizeH="0" baseline="0" dirty="0">
                <a:ln>
                  <a:noFill/>
                </a:ln>
                <a:effectLst/>
                <a:latin typeface="Cambria Math" panose="02040503050406030204" pitchFamily="18" charset="0"/>
                <a:ea typeface="Times New Roman" panose="02020603050405020304" pitchFamily="18" charset="0"/>
                <a:cs typeface="Times New Roman" panose="02020603050405020304" pitchFamily="18" charset="0"/>
              </a:rPr>
              <a:t> </a:t>
            </a:r>
            <a:r>
              <a:rPr kumimoji="0" lang="en-US" altLang="en-US" sz="2000" b="1" i="0" u="none" strike="noStrike" cap="none" normalizeH="0" baseline="0" dirty="0">
                <a:ln>
                  <a:noFill/>
                </a:ln>
                <a:effectLst/>
                <a:latin typeface="Cambria Math" panose="02040503050406030204" pitchFamily="18" charset="0"/>
                <a:ea typeface="Times New Roman" panose="02020603050405020304" pitchFamily="18" charset="0"/>
                <a:cs typeface="Times New Roman" panose="02020603050405020304" pitchFamily="18" charset="0"/>
              </a:rPr>
              <a:t>Ms. </a:t>
            </a:r>
            <a:r>
              <a:rPr kumimoji="0" lang="en-US" altLang="en-US" sz="2000" b="1" i="0" u="none" strike="noStrike" cap="none" normalizeH="0" baseline="0" dirty="0" err="1">
                <a:ln>
                  <a:noFill/>
                </a:ln>
                <a:effectLst/>
                <a:latin typeface="Cambria Math" panose="02040503050406030204" pitchFamily="18" charset="0"/>
                <a:ea typeface="Times New Roman" panose="02020603050405020304" pitchFamily="18" charset="0"/>
                <a:cs typeface="Times New Roman" panose="02020603050405020304" pitchFamily="18" charset="0"/>
              </a:rPr>
              <a:t>Suriyaa</a:t>
            </a:r>
            <a:r>
              <a:rPr kumimoji="0" lang="en-US" altLang="en-US" sz="2000" b="1" i="0" u="none" strike="noStrike" cap="none" normalizeH="0" baseline="0" dirty="0">
                <a:ln>
                  <a:noFill/>
                </a:ln>
                <a:effectLst/>
                <a:latin typeface="Cambria Math" panose="02040503050406030204" pitchFamily="18" charset="0"/>
                <a:ea typeface="Times New Roman" panose="02020603050405020304" pitchFamily="18" charset="0"/>
                <a:cs typeface="Times New Roman" panose="02020603050405020304" pitchFamily="18" charset="0"/>
              </a:rPr>
              <a:t> Kumari</a:t>
            </a:r>
            <a:endParaRPr kumimoji="0" lang="en-US" altLang="en-US" sz="8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8540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ECBADE6-ECED-E2B4-5CA1-4E3061B0E260}"/>
              </a:ext>
            </a:extLst>
          </p:cNvPr>
          <p:cNvPicPr>
            <a:picLocks noChangeAspect="1"/>
          </p:cNvPicPr>
          <p:nvPr/>
        </p:nvPicPr>
        <p:blipFill>
          <a:blip r:embed="rId2"/>
          <a:stretch>
            <a:fillRect/>
          </a:stretch>
        </p:blipFill>
        <p:spPr>
          <a:xfrm>
            <a:off x="1930974" y="3675180"/>
            <a:ext cx="5374989" cy="2797832"/>
          </a:xfrm>
          <a:prstGeom prst="rect">
            <a:avLst/>
          </a:prstGeom>
        </p:spPr>
      </p:pic>
      <p:sp>
        <p:nvSpPr>
          <p:cNvPr id="4" name="TextBox 3">
            <a:extLst>
              <a:ext uri="{FF2B5EF4-FFF2-40B4-BE49-F238E27FC236}">
                <a16:creationId xmlns:a16="http://schemas.microsoft.com/office/drawing/2014/main" id="{B26E1966-099A-9C75-9B55-570DF51855EE}"/>
              </a:ext>
            </a:extLst>
          </p:cNvPr>
          <p:cNvSpPr txBox="1"/>
          <p:nvPr/>
        </p:nvSpPr>
        <p:spPr>
          <a:xfrm>
            <a:off x="948922" y="462560"/>
            <a:ext cx="7557769" cy="2123658"/>
          </a:xfrm>
          <a:prstGeom prst="rect">
            <a:avLst/>
          </a:prstGeom>
          <a:noFill/>
        </p:spPr>
        <p:txBody>
          <a:bodyPr wrap="square">
            <a:spAutoFit/>
          </a:bodyPr>
          <a:lstStyle/>
          <a:p>
            <a:pPr algn="l"/>
            <a:r>
              <a:rPr lang="en-US" sz="3200" b="1" dirty="0">
                <a:solidFill>
                  <a:srgbClr val="FF0000"/>
                </a:solidFill>
              </a:rPr>
              <a:t>Algorithm selection and test </a:t>
            </a:r>
            <a:r>
              <a:rPr lang="en-US" sz="3200" b="1" i="0" dirty="0">
                <a:solidFill>
                  <a:srgbClr val="FF0000"/>
                </a:solidFill>
                <a:effectLst/>
              </a:rPr>
              <a:t>Prediction</a:t>
            </a:r>
          </a:p>
          <a:p>
            <a:pPr algn="l"/>
            <a:endParaRPr lang="en-US" sz="3200" b="1" i="0" dirty="0">
              <a:solidFill>
                <a:srgbClr val="FF0000"/>
              </a:solidFill>
              <a:effectLst/>
            </a:endParaRPr>
          </a:p>
          <a:p>
            <a:pPr marL="285750" indent="-285750">
              <a:buFont typeface="Arial" panose="020B0604020202020204" pitchFamily="34" charset="0"/>
              <a:buChar char="•"/>
            </a:pPr>
            <a:r>
              <a:rPr lang="en-US" b="1" i="0" dirty="0">
                <a:solidFill>
                  <a:schemeClr val="tx1">
                    <a:lumMod val="95000"/>
                    <a:lumOff val="5000"/>
                  </a:schemeClr>
                </a:solidFill>
                <a:effectLst/>
              </a:rPr>
              <a:t>So, this will Verify that Our Imported Hy file provides the desired out put for the Analysis &amp; Prediction Dataset for Prediction Purpose</a:t>
            </a:r>
          </a:p>
          <a:p>
            <a:pPr algn="l"/>
            <a:endParaRPr lang="en-US" sz="3200" b="1" i="0" dirty="0">
              <a:solidFill>
                <a:srgbClr val="FF0000"/>
              </a:solidFill>
              <a:effectLst/>
              <a:latin typeface="-apple-system"/>
            </a:endParaRPr>
          </a:p>
        </p:txBody>
      </p:sp>
      <p:pic>
        <p:nvPicPr>
          <p:cNvPr id="5" name="Picture 4">
            <a:extLst>
              <a:ext uri="{FF2B5EF4-FFF2-40B4-BE49-F238E27FC236}">
                <a16:creationId xmlns:a16="http://schemas.microsoft.com/office/drawing/2014/main" id="{60738FE9-257A-56C7-091D-0B00D13AB04C}"/>
              </a:ext>
            </a:extLst>
          </p:cNvPr>
          <p:cNvPicPr>
            <a:picLocks noChangeAspect="1"/>
          </p:cNvPicPr>
          <p:nvPr/>
        </p:nvPicPr>
        <p:blipFill>
          <a:blip r:embed="rId3"/>
          <a:stretch>
            <a:fillRect/>
          </a:stretch>
        </p:blipFill>
        <p:spPr>
          <a:xfrm>
            <a:off x="6190210" y="2713627"/>
            <a:ext cx="5374990" cy="2835932"/>
          </a:xfrm>
          <a:prstGeom prst="rect">
            <a:avLst/>
          </a:prstGeom>
        </p:spPr>
      </p:pic>
    </p:spTree>
    <p:extLst>
      <p:ext uri="{BB962C8B-B14F-4D97-AF65-F5344CB8AC3E}">
        <p14:creationId xmlns:p14="http://schemas.microsoft.com/office/powerpoint/2010/main" val="1934441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8B3273-AE67-6082-9D6B-748A4C51C697}"/>
              </a:ext>
            </a:extLst>
          </p:cNvPr>
          <p:cNvSpPr txBox="1"/>
          <p:nvPr/>
        </p:nvSpPr>
        <p:spPr>
          <a:xfrm>
            <a:off x="1184988" y="1288735"/>
            <a:ext cx="9881118" cy="603755"/>
          </a:xfrm>
          <a:prstGeom prst="rect">
            <a:avLst/>
          </a:prstGeom>
          <a:noFill/>
        </p:spPr>
        <p:txBody>
          <a:bodyPr wrap="square">
            <a:spAutoFit/>
          </a:bodyPr>
          <a:lstStyle/>
          <a:p>
            <a:pPr marL="0" marR="0" algn="ctr">
              <a:lnSpc>
                <a:spcPct val="110000"/>
              </a:lnSpc>
              <a:spcBef>
                <a:spcPts val="0"/>
              </a:spcBef>
              <a:spcAft>
                <a:spcPts val="600"/>
              </a:spcAft>
            </a:pPr>
            <a:r>
              <a:rPr lang="en-US" sz="32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2E6C3F3-8D2C-AB5D-D843-E5519353E232}"/>
              </a:ext>
            </a:extLst>
          </p:cNvPr>
          <p:cNvSpPr txBox="1"/>
          <p:nvPr/>
        </p:nvSpPr>
        <p:spPr>
          <a:xfrm>
            <a:off x="463031" y="274322"/>
            <a:ext cx="7277878" cy="1469826"/>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gathered suitable dataset from the Kaggle website.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800" b="1"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Title : Cholesterol Prediction</a:t>
            </a:r>
            <a:endParaRPr lang="en-US" sz="1400" b="1"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how affect for metabolic syndrome cholesterol and high blood pressure, that’s why I selected to train this model.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E0C4ED24-2399-25A0-599F-B79FCAD9829E}"/>
              </a:ext>
            </a:extLst>
          </p:cNvPr>
          <p:cNvSpPr txBox="1"/>
          <p:nvPr/>
        </p:nvSpPr>
        <p:spPr>
          <a:xfrm>
            <a:off x="564291" y="1885245"/>
            <a:ext cx="6925646" cy="3591689"/>
          </a:xfrm>
          <a:prstGeom prst="rect">
            <a:avLst/>
          </a:prstGeom>
          <a:noFill/>
        </p:spPr>
        <p:txBody>
          <a:bodyPr wrap="square">
            <a:spAutoFit/>
          </a:bodyPr>
          <a:lstStyle/>
          <a:p>
            <a:pPr marL="0" marR="0">
              <a:lnSpc>
                <a:spcPct val="107000"/>
              </a:lnSpc>
              <a:spcBef>
                <a:spcPts val="0"/>
              </a:spcBef>
              <a:spcAft>
                <a:spcPts val="800"/>
              </a:spcAft>
            </a:pPr>
            <a:r>
              <a:rPr lang="en-US"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Methodology</a:t>
            </a:r>
            <a:endParaRPr lang="en-US"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kern="100" dirty="0">
                <a:effectLst/>
                <a:latin typeface="Calibri" panose="020F0502020204030204" pitchFamily="34" charset="0"/>
                <a:ea typeface="Calibri" panose="020F0502020204030204" pitchFamily="34" charset="0"/>
                <a:cs typeface="Times New Roman" panose="02020603050405020304" pitchFamily="18" charset="0"/>
              </a:rPr>
              <a:t>Import data CSV file</a:t>
            </a:r>
          </a:p>
          <a:p>
            <a:pPr marR="0" lvl="0">
              <a:lnSpc>
                <a:spcPct val="107000"/>
              </a:lnSpc>
              <a:spcBef>
                <a:spcPts val="0"/>
              </a:spcBef>
              <a:spcAft>
                <a:spcPts val="0"/>
              </a:spcAft>
            </a:pPr>
            <a:endParaRPr lang="en-US" kern="1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u="sng" kern="100" dirty="0">
                <a:effectLst/>
                <a:latin typeface="Calibri" panose="020F0502020204030204" pitchFamily="34" charset="0"/>
                <a:ea typeface="Calibri" panose="020F0502020204030204" pitchFamily="34" charset="0"/>
                <a:cs typeface="Times New Roman" panose="02020603050405020304" pitchFamily="18" charset="0"/>
              </a:rPr>
              <a:t>Model preparation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 is the dependent variable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 =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chol</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X is the independent variable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X = all the other variables except the output (</a:t>
            </a:r>
            <a:r>
              <a:rPr lang="en-US" sz="1800" dirty="0">
                <a:effectLst/>
                <a:latin typeface="JetBrains Mono"/>
              </a:rPr>
              <a:t>age, sex</a:t>
            </a:r>
            <a:r>
              <a:rPr lang="en-US" sz="1800" dirty="0">
                <a:solidFill>
                  <a:srgbClr val="A9B7C6"/>
                </a:solidFill>
                <a:effectLst/>
                <a:latin typeface="JetBrains Mono"/>
              </a:rPr>
              <a: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2D3AC4EA-1DFB-9FE6-D0C1-BA4283548392}"/>
              </a:ext>
            </a:extLst>
          </p:cNvPr>
          <p:cNvPicPr>
            <a:picLocks noChangeAspect="1"/>
          </p:cNvPicPr>
          <p:nvPr/>
        </p:nvPicPr>
        <p:blipFill>
          <a:blip r:embed="rId2"/>
          <a:stretch>
            <a:fillRect/>
          </a:stretch>
        </p:blipFill>
        <p:spPr>
          <a:xfrm>
            <a:off x="8211894" y="432372"/>
            <a:ext cx="3804614" cy="2609481"/>
          </a:xfrm>
          <a:prstGeom prst="rect">
            <a:avLst/>
          </a:prstGeom>
        </p:spPr>
      </p:pic>
      <p:pic>
        <p:nvPicPr>
          <p:cNvPr id="9" name="Picture 8">
            <a:extLst>
              <a:ext uri="{FF2B5EF4-FFF2-40B4-BE49-F238E27FC236}">
                <a16:creationId xmlns:a16="http://schemas.microsoft.com/office/drawing/2014/main" id="{BF2F1BDB-F0B3-EC63-F2E7-4A2E1B478740}"/>
              </a:ext>
            </a:extLst>
          </p:cNvPr>
          <p:cNvPicPr>
            <a:picLocks noChangeAspect="1"/>
          </p:cNvPicPr>
          <p:nvPr/>
        </p:nvPicPr>
        <p:blipFill>
          <a:blip r:embed="rId3"/>
          <a:stretch>
            <a:fillRect/>
          </a:stretch>
        </p:blipFill>
        <p:spPr>
          <a:xfrm>
            <a:off x="8081818" y="3470765"/>
            <a:ext cx="3934689" cy="2945045"/>
          </a:xfrm>
          <a:prstGeom prst="rect">
            <a:avLst/>
          </a:prstGeom>
        </p:spPr>
      </p:pic>
      <p:pic>
        <p:nvPicPr>
          <p:cNvPr id="6" name="Picture 5">
            <a:extLst>
              <a:ext uri="{FF2B5EF4-FFF2-40B4-BE49-F238E27FC236}">
                <a16:creationId xmlns:a16="http://schemas.microsoft.com/office/drawing/2014/main" id="{6104B0AB-9A2B-18CB-E7EB-577DFA5F134C}"/>
              </a:ext>
            </a:extLst>
          </p:cNvPr>
          <p:cNvPicPr>
            <a:picLocks noChangeAspect="1"/>
          </p:cNvPicPr>
          <p:nvPr/>
        </p:nvPicPr>
        <p:blipFill>
          <a:blip r:embed="rId4"/>
          <a:stretch>
            <a:fillRect/>
          </a:stretch>
        </p:blipFill>
        <p:spPr>
          <a:xfrm>
            <a:off x="5610328" y="4965511"/>
            <a:ext cx="2130581" cy="1527653"/>
          </a:xfrm>
          <a:prstGeom prst="rect">
            <a:avLst/>
          </a:prstGeom>
        </p:spPr>
      </p:pic>
    </p:spTree>
    <p:extLst>
      <p:ext uri="{BB962C8B-B14F-4D97-AF65-F5344CB8AC3E}">
        <p14:creationId xmlns:p14="http://schemas.microsoft.com/office/powerpoint/2010/main" val="1907736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8B3273-AE67-6082-9D6B-748A4C51C697}"/>
              </a:ext>
            </a:extLst>
          </p:cNvPr>
          <p:cNvSpPr txBox="1"/>
          <p:nvPr/>
        </p:nvSpPr>
        <p:spPr>
          <a:xfrm>
            <a:off x="1184988" y="1288735"/>
            <a:ext cx="9881118" cy="603755"/>
          </a:xfrm>
          <a:prstGeom prst="rect">
            <a:avLst/>
          </a:prstGeom>
          <a:noFill/>
        </p:spPr>
        <p:txBody>
          <a:bodyPr wrap="square">
            <a:spAutoFit/>
          </a:bodyPr>
          <a:lstStyle/>
          <a:p>
            <a:pPr marL="0" marR="0" algn="ctr">
              <a:lnSpc>
                <a:spcPct val="110000"/>
              </a:lnSpc>
              <a:spcBef>
                <a:spcPts val="0"/>
              </a:spcBef>
              <a:spcAft>
                <a:spcPts val="600"/>
              </a:spcAft>
            </a:pPr>
            <a:r>
              <a:rPr lang="en-US" sz="32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2E6C3F3-8D2C-AB5D-D843-E5519353E232}"/>
              </a:ext>
            </a:extLst>
          </p:cNvPr>
          <p:cNvSpPr txBox="1"/>
          <p:nvPr/>
        </p:nvSpPr>
        <p:spPr>
          <a:xfrm>
            <a:off x="776102" y="602069"/>
            <a:ext cx="7970734" cy="1631216"/>
          </a:xfrm>
          <a:prstGeom prst="rect">
            <a:avLst/>
          </a:prstGeom>
          <a:noFill/>
        </p:spPr>
        <p:txBody>
          <a:bodyPr wrap="square">
            <a:spAutoFit/>
          </a:bodyPr>
          <a:lstStyle/>
          <a:p>
            <a:pPr algn="l"/>
            <a:r>
              <a:rPr lang="en-US" sz="3200" b="1" i="0" dirty="0">
                <a:solidFill>
                  <a:srgbClr val="FF0000"/>
                </a:solidFill>
                <a:effectLst/>
                <a:latin typeface="-apple-system"/>
              </a:rPr>
              <a:t>Model Training</a:t>
            </a:r>
          </a:p>
          <a:p>
            <a:pPr algn="l"/>
            <a:endParaRPr lang="en-US" sz="3200" b="1" i="0" dirty="0">
              <a:solidFill>
                <a:srgbClr val="FF0000"/>
              </a:solidFill>
              <a:effectLst/>
              <a:latin typeface="-apple-system"/>
            </a:endParaRPr>
          </a:p>
          <a:p>
            <a:r>
              <a:rPr lang="en-US" dirty="0"/>
              <a:t>We will use the logistic regression algorithm to train the model for production.</a:t>
            </a:r>
            <a:endParaRPr lang="en-US" i="0" dirty="0">
              <a:solidFill>
                <a:schemeClr val="tx1">
                  <a:lumMod val="95000"/>
                  <a:lumOff val="5000"/>
                </a:schemeClr>
              </a:solidFill>
              <a:effectLst/>
            </a:endParaRPr>
          </a:p>
          <a:p>
            <a:pPr marL="285750" indent="-285750" algn="l">
              <a:buFont typeface="Arial" panose="020B0604020202020204" pitchFamily="34" charset="0"/>
              <a:buChar char="•"/>
            </a:pPr>
            <a:r>
              <a:rPr lang="en-US" b="0" i="0" dirty="0">
                <a:solidFill>
                  <a:schemeClr val="tx1">
                    <a:lumMod val="95000"/>
                    <a:lumOff val="5000"/>
                  </a:schemeClr>
                </a:solidFill>
                <a:effectLst/>
              </a:rPr>
              <a:t>Logistic Regression</a:t>
            </a:r>
          </a:p>
        </p:txBody>
      </p:sp>
      <p:pic>
        <p:nvPicPr>
          <p:cNvPr id="8" name="Picture 7">
            <a:extLst>
              <a:ext uri="{FF2B5EF4-FFF2-40B4-BE49-F238E27FC236}">
                <a16:creationId xmlns:a16="http://schemas.microsoft.com/office/drawing/2014/main" id="{A85086A4-6599-0DE7-1E1B-E03CB2B9D3C8}"/>
              </a:ext>
            </a:extLst>
          </p:cNvPr>
          <p:cNvPicPr>
            <a:picLocks noChangeAspect="1"/>
          </p:cNvPicPr>
          <p:nvPr/>
        </p:nvPicPr>
        <p:blipFill>
          <a:blip r:embed="rId2"/>
          <a:stretch>
            <a:fillRect/>
          </a:stretch>
        </p:blipFill>
        <p:spPr>
          <a:xfrm>
            <a:off x="5882723" y="2662037"/>
            <a:ext cx="5944724" cy="3593894"/>
          </a:xfrm>
          <a:prstGeom prst="rect">
            <a:avLst/>
          </a:prstGeom>
        </p:spPr>
      </p:pic>
    </p:spTree>
    <p:extLst>
      <p:ext uri="{BB962C8B-B14F-4D97-AF65-F5344CB8AC3E}">
        <p14:creationId xmlns:p14="http://schemas.microsoft.com/office/powerpoint/2010/main" val="207327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6E1966-099A-9C75-9B55-570DF51855EE}"/>
              </a:ext>
            </a:extLst>
          </p:cNvPr>
          <p:cNvSpPr txBox="1"/>
          <p:nvPr/>
        </p:nvSpPr>
        <p:spPr>
          <a:xfrm>
            <a:off x="948922" y="462560"/>
            <a:ext cx="7557769" cy="2123658"/>
          </a:xfrm>
          <a:prstGeom prst="rect">
            <a:avLst/>
          </a:prstGeom>
          <a:noFill/>
        </p:spPr>
        <p:txBody>
          <a:bodyPr wrap="square">
            <a:spAutoFit/>
          </a:bodyPr>
          <a:lstStyle/>
          <a:p>
            <a:pPr algn="l"/>
            <a:r>
              <a:rPr lang="en-US" sz="3200" b="1" dirty="0">
                <a:solidFill>
                  <a:srgbClr val="FF0000"/>
                </a:solidFill>
              </a:rPr>
              <a:t>Test </a:t>
            </a:r>
            <a:r>
              <a:rPr lang="en-US" sz="3200" b="1" i="0" dirty="0">
                <a:solidFill>
                  <a:srgbClr val="FF0000"/>
                </a:solidFill>
                <a:effectLst/>
              </a:rPr>
              <a:t>Prediction</a:t>
            </a:r>
          </a:p>
          <a:p>
            <a:pPr algn="l"/>
            <a:endParaRPr lang="en-US" sz="3200" b="1" i="0" dirty="0">
              <a:solidFill>
                <a:srgbClr val="FF0000"/>
              </a:solidFill>
              <a:effectLst/>
            </a:endParaRPr>
          </a:p>
          <a:p>
            <a:pPr marL="285750" indent="-285750">
              <a:buFont typeface="Arial" panose="020B0604020202020204" pitchFamily="34" charset="0"/>
              <a:buChar char="•"/>
            </a:pPr>
            <a:r>
              <a:rPr lang="en-US" b="1" i="0" dirty="0">
                <a:solidFill>
                  <a:schemeClr val="tx1">
                    <a:lumMod val="95000"/>
                    <a:lumOff val="5000"/>
                  </a:schemeClr>
                </a:solidFill>
                <a:effectLst/>
              </a:rPr>
              <a:t>So, this will Verify that Our Imported Hy file provides the desired out put for the Analysis &amp; Prediction Dataset for Prediction Purpose</a:t>
            </a:r>
          </a:p>
          <a:p>
            <a:pPr algn="l"/>
            <a:endParaRPr lang="en-US" sz="3200" b="1" i="0" dirty="0">
              <a:solidFill>
                <a:srgbClr val="FF0000"/>
              </a:solidFill>
              <a:effectLst/>
              <a:latin typeface="-apple-system"/>
            </a:endParaRPr>
          </a:p>
        </p:txBody>
      </p:sp>
      <p:pic>
        <p:nvPicPr>
          <p:cNvPr id="7" name="Picture 6">
            <a:extLst>
              <a:ext uri="{FF2B5EF4-FFF2-40B4-BE49-F238E27FC236}">
                <a16:creationId xmlns:a16="http://schemas.microsoft.com/office/drawing/2014/main" id="{576AD9C6-BA02-BE69-4E0A-48EAEE0EDABF}"/>
              </a:ext>
            </a:extLst>
          </p:cNvPr>
          <p:cNvPicPr>
            <a:picLocks noChangeAspect="1"/>
          </p:cNvPicPr>
          <p:nvPr/>
        </p:nvPicPr>
        <p:blipFill>
          <a:blip r:embed="rId2"/>
          <a:stretch>
            <a:fillRect/>
          </a:stretch>
        </p:blipFill>
        <p:spPr>
          <a:xfrm>
            <a:off x="948922" y="2841593"/>
            <a:ext cx="6046362" cy="3356008"/>
          </a:xfrm>
          <a:prstGeom prst="rect">
            <a:avLst/>
          </a:prstGeom>
        </p:spPr>
      </p:pic>
      <p:pic>
        <p:nvPicPr>
          <p:cNvPr id="3" name="Picture 2">
            <a:extLst>
              <a:ext uri="{FF2B5EF4-FFF2-40B4-BE49-F238E27FC236}">
                <a16:creationId xmlns:a16="http://schemas.microsoft.com/office/drawing/2014/main" id="{78A3A385-81CC-86D5-1851-7B34AF60DDA8}"/>
              </a:ext>
            </a:extLst>
          </p:cNvPr>
          <p:cNvPicPr>
            <a:picLocks noChangeAspect="1"/>
          </p:cNvPicPr>
          <p:nvPr/>
        </p:nvPicPr>
        <p:blipFill>
          <a:blip r:embed="rId3"/>
          <a:stretch>
            <a:fillRect/>
          </a:stretch>
        </p:blipFill>
        <p:spPr>
          <a:xfrm>
            <a:off x="5920509" y="2253672"/>
            <a:ext cx="5691565" cy="3528291"/>
          </a:xfrm>
          <a:prstGeom prst="rect">
            <a:avLst/>
          </a:prstGeom>
        </p:spPr>
      </p:pic>
    </p:spTree>
    <p:extLst>
      <p:ext uri="{BB962C8B-B14F-4D97-AF65-F5344CB8AC3E}">
        <p14:creationId xmlns:p14="http://schemas.microsoft.com/office/powerpoint/2010/main" val="1753721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A36029-6ED5-90E1-2569-CCFCD6C6B8DE}"/>
              </a:ext>
            </a:extLst>
          </p:cNvPr>
          <p:cNvSpPr txBox="1"/>
          <p:nvPr/>
        </p:nvSpPr>
        <p:spPr>
          <a:xfrm>
            <a:off x="182124" y="58564"/>
            <a:ext cx="6419999"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i="0" u="none" strike="noStrike" kern="1200">
                <a:solidFill>
                  <a:schemeClr val="tx1"/>
                </a:solidFill>
                <a:effectLst/>
                <a:latin typeface="+mj-lt"/>
                <a:ea typeface="+mj-ea"/>
                <a:cs typeface="+mj-cs"/>
              </a:rPr>
              <a:t>Risks factors and Solutions </a:t>
            </a:r>
            <a:endParaRPr lang="en-US" sz="4400" b="1"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319C631A-FADF-8F92-44CF-3D264ACB9B07}"/>
              </a:ext>
            </a:extLst>
          </p:cNvPr>
          <p:cNvSpPr txBox="1"/>
          <p:nvPr/>
        </p:nvSpPr>
        <p:spPr>
          <a:xfrm>
            <a:off x="182124" y="1250121"/>
            <a:ext cx="11122101" cy="5242859"/>
          </a:xfrm>
          <a:prstGeom prst="rect">
            <a:avLst/>
          </a:prstGeom>
        </p:spPr>
        <p:txBody>
          <a:bodyPr vert="horz" lIns="91440" tIns="45720" rIns="91440" bIns="45720" rtlCol="0">
            <a:normAutofit fontScale="47500" lnSpcReduction="20000"/>
          </a:bodyPr>
          <a:lstStyle/>
          <a:p>
            <a:pPr>
              <a:lnSpc>
                <a:spcPct val="90000"/>
              </a:lnSpc>
              <a:spcAft>
                <a:spcPts val="600"/>
              </a:spcAft>
            </a:pPr>
            <a:r>
              <a:rPr lang="en-US" sz="3800" b="1" dirty="0">
                <a:solidFill>
                  <a:srgbClr val="002060"/>
                </a:solidFill>
              </a:rPr>
              <a:t>How to Find the correct data and data are Limited or Unbalanced </a:t>
            </a:r>
          </a:p>
          <a:p>
            <a:pPr marL="342900" indent="-228600">
              <a:lnSpc>
                <a:spcPct val="90000"/>
              </a:lnSpc>
              <a:spcAft>
                <a:spcPts val="600"/>
              </a:spcAft>
              <a:buFont typeface="Arial" panose="020B0604020202020204" pitchFamily="34" charset="0"/>
              <a:buChar char="•"/>
            </a:pPr>
            <a:r>
              <a:rPr lang="en-US" sz="3400" dirty="0"/>
              <a:t>we used Kaggle website to find the correct data set but there are so many null values and duplicate values in our data set- we drop all those values.</a:t>
            </a:r>
          </a:p>
          <a:p>
            <a:pPr>
              <a:lnSpc>
                <a:spcPct val="90000"/>
              </a:lnSpc>
              <a:spcAft>
                <a:spcPts val="600"/>
              </a:spcAft>
            </a:pPr>
            <a:endParaRPr lang="en-US" sz="3400" dirty="0"/>
          </a:p>
          <a:p>
            <a:pPr>
              <a:lnSpc>
                <a:spcPct val="90000"/>
              </a:lnSpc>
              <a:spcAft>
                <a:spcPts val="600"/>
              </a:spcAft>
            </a:pPr>
            <a:r>
              <a:rPr lang="en-US" sz="3800" b="1" dirty="0">
                <a:solidFill>
                  <a:srgbClr val="002060"/>
                </a:solidFill>
              </a:rPr>
              <a:t>How to import correct Packages</a:t>
            </a:r>
            <a:r>
              <a:rPr lang="en-US" sz="3400" b="1" dirty="0">
                <a:solidFill>
                  <a:srgbClr val="002060"/>
                </a:solidFill>
              </a:rPr>
              <a:t> </a:t>
            </a:r>
          </a:p>
          <a:p>
            <a:pPr>
              <a:lnSpc>
                <a:spcPct val="90000"/>
              </a:lnSpc>
              <a:spcAft>
                <a:spcPts val="600"/>
              </a:spcAft>
            </a:pPr>
            <a:r>
              <a:rPr lang="en-US" sz="3400" dirty="0"/>
              <a:t>specially </a:t>
            </a:r>
            <a:r>
              <a:rPr lang="en-US" sz="3400" b="1" dirty="0">
                <a:solidFill>
                  <a:srgbClr val="FF0000"/>
                </a:solidFill>
              </a:rPr>
              <a:t>pip3 install --upgrade </a:t>
            </a:r>
            <a:r>
              <a:rPr lang="en-US" sz="3400" b="1" dirty="0" err="1">
                <a:solidFill>
                  <a:srgbClr val="FF0000"/>
                </a:solidFill>
              </a:rPr>
              <a:t>tensorflow</a:t>
            </a:r>
            <a:r>
              <a:rPr lang="en-US" sz="3400" b="1" dirty="0">
                <a:solidFill>
                  <a:srgbClr val="FF0000"/>
                </a:solidFill>
              </a:rPr>
              <a:t> </a:t>
            </a:r>
            <a:r>
              <a:rPr lang="en-US" sz="3400" dirty="0"/>
              <a:t>command.</a:t>
            </a:r>
          </a:p>
          <a:p>
            <a:pPr marL="285750" indent="-228600">
              <a:lnSpc>
                <a:spcPct val="90000"/>
              </a:lnSpc>
              <a:spcAft>
                <a:spcPts val="600"/>
              </a:spcAft>
              <a:buFont typeface="Arial" panose="020B0604020202020204" pitchFamily="34" charset="0"/>
              <a:buChar char="•"/>
            </a:pPr>
            <a:r>
              <a:rPr lang="en-US" sz="3400" dirty="0"/>
              <a:t>we have to use terminal to import only this packages but other packagers are imported using settings -&gt; python interpreter.</a:t>
            </a:r>
          </a:p>
          <a:p>
            <a:pPr indent="-228600">
              <a:lnSpc>
                <a:spcPct val="90000"/>
              </a:lnSpc>
              <a:spcAft>
                <a:spcPts val="600"/>
              </a:spcAft>
              <a:buFont typeface="Arial" panose="020B0604020202020204" pitchFamily="34" charset="0"/>
              <a:buChar char="•"/>
            </a:pPr>
            <a:endParaRPr lang="en-US" sz="3400" dirty="0"/>
          </a:p>
          <a:p>
            <a:pPr>
              <a:lnSpc>
                <a:spcPct val="90000"/>
              </a:lnSpc>
              <a:spcAft>
                <a:spcPts val="600"/>
              </a:spcAft>
            </a:pPr>
            <a:r>
              <a:rPr lang="en-US" sz="3800" b="1" dirty="0">
                <a:solidFill>
                  <a:srgbClr val="002060"/>
                </a:solidFill>
              </a:rPr>
              <a:t>Overfitting</a:t>
            </a:r>
          </a:p>
          <a:p>
            <a:pPr marL="285750" indent="-228600">
              <a:lnSpc>
                <a:spcPct val="90000"/>
              </a:lnSpc>
              <a:spcAft>
                <a:spcPts val="600"/>
              </a:spcAft>
              <a:buFont typeface="Arial" panose="020B0604020202020204" pitchFamily="34" charset="0"/>
              <a:buChar char="•"/>
            </a:pPr>
            <a:r>
              <a:rPr lang="en-US" sz="3400" dirty="0"/>
              <a:t>Overfitting occurs when a model learns the training data too well, resulting in poor generalization to new, unseen data.</a:t>
            </a:r>
            <a:r>
              <a:rPr lang="en-US" sz="3400" kern="100" dirty="0">
                <a:effectLst/>
                <a:ea typeface="Calibri" panose="020F0502020204030204" pitchFamily="34" charset="0"/>
                <a:cs typeface="Times New Roman" panose="02020603050405020304" pitchFamily="18" charset="0"/>
              </a:rPr>
              <a:t> </a:t>
            </a:r>
          </a:p>
          <a:p>
            <a:pPr marL="285750" indent="-228600">
              <a:lnSpc>
                <a:spcPct val="90000"/>
              </a:lnSpc>
              <a:spcAft>
                <a:spcPts val="600"/>
              </a:spcAft>
              <a:buFont typeface="Arial" panose="020B0604020202020204" pitchFamily="34" charset="0"/>
              <a:buChar char="•"/>
            </a:pPr>
            <a:endParaRPr lang="en-US" sz="3400" kern="100" dirty="0">
              <a:effectLst/>
              <a:ea typeface="Calibri" panose="020F0502020204030204" pitchFamily="34" charset="0"/>
              <a:cs typeface="Times New Roman" panose="02020603050405020304" pitchFamily="18" charset="0"/>
            </a:endParaRPr>
          </a:p>
          <a:p>
            <a:pPr marL="57150">
              <a:lnSpc>
                <a:spcPct val="90000"/>
              </a:lnSpc>
              <a:spcAft>
                <a:spcPts val="600"/>
              </a:spcAft>
            </a:pPr>
            <a:r>
              <a:rPr lang="en-US" sz="3800" b="1" kern="100" dirty="0">
                <a:solidFill>
                  <a:srgbClr val="002060"/>
                </a:solidFill>
                <a:effectLst/>
                <a:ea typeface="Calibri" panose="020F0502020204030204" pitchFamily="34" charset="0"/>
                <a:cs typeface="Times New Roman" panose="02020603050405020304" pitchFamily="18" charset="0"/>
              </a:rPr>
              <a:t>Model Selection </a:t>
            </a:r>
          </a:p>
          <a:p>
            <a:pPr marL="400050" indent="-342900">
              <a:lnSpc>
                <a:spcPct val="90000"/>
              </a:lnSpc>
              <a:spcAft>
                <a:spcPts val="600"/>
              </a:spcAft>
              <a:buFont typeface="Arial" panose="020B0604020202020204" pitchFamily="34" charset="0"/>
              <a:buChar char="•"/>
            </a:pPr>
            <a:r>
              <a:rPr lang="en-US" sz="3400" kern="100" dirty="0">
                <a:effectLst/>
                <a:ea typeface="Calibri" panose="020F0502020204030204" pitchFamily="34" charset="0"/>
                <a:cs typeface="Times New Roman" panose="02020603050405020304" pitchFamily="18" charset="0"/>
              </a:rPr>
              <a:t>Choosing the right model architecture or algorithm can be challenging.</a:t>
            </a:r>
          </a:p>
          <a:p>
            <a:pPr marL="57150">
              <a:lnSpc>
                <a:spcPct val="90000"/>
              </a:lnSpc>
              <a:spcAft>
                <a:spcPts val="600"/>
              </a:spcAft>
            </a:pPr>
            <a:endParaRPr lang="en-US" sz="3400" kern="100" dirty="0">
              <a:effectLst/>
              <a:ea typeface="Calibri" panose="020F0502020204030204" pitchFamily="34" charset="0"/>
              <a:cs typeface="Times New Roman" panose="02020603050405020304" pitchFamily="18" charset="0"/>
            </a:endParaRPr>
          </a:p>
          <a:p>
            <a:pPr marL="57150">
              <a:lnSpc>
                <a:spcPct val="90000"/>
              </a:lnSpc>
              <a:spcAft>
                <a:spcPts val="600"/>
              </a:spcAft>
            </a:pPr>
            <a:r>
              <a:rPr lang="en-US" sz="3800" b="1" kern="100" dirty="0">
                <a:solidFill>
                  <a:srgbClr val="002060"/>
                </a:solidFill>
                <a:effectLst/>
                <a:ea typeface="Calibri" panose="020F0502020204030204" pitchFamily="34" charset="0"/>
                <a:cs typeface="Times New Roman" panose="02020603050405020304" pitchFamily="18" charset="0"/>
              </a:rPr>
              <a:t>Hyperparameter Tuning </a:t>
            </a:r>
            <a:r>
              <a:rPr lang="en-US" sz="3400" kern="100" dirty="0">
                <a:effectLst/>
                <a:ea typeface="Calibri" panose="020F0502020204030204" pitchFamily="34" charset="0"/>
                <a:cs typeface="Times New Roman" panose="02020603050405020304" pitchFamily="18" charset="0"/>
              </a:rPr>
              <a:t>(process of selecting the optimal configuration of hyperparameters for a machine learning algorithm)</a:t>
            </a:r>
          </a:p>
          <a:p>
            <a:pPr marL="57150">
              <a:lnSpc>
                <a:spcPct val="90000"/>
              </a:lnSpc>
              <a:spcAft>
                <a:spcPts val="600"/>
              </a:spcAft>
            </a:pPr>
            <a:endParaRPr lang="en-US" sz="3400" kern="100" dirty="0">
              <a:effectLst/>
              <a:ea typeface="Calibri" panose="020F0502020204030204" pitchFamily="34" charset="0"/>
              <a:cs typeface="Times New Roman" panose="02020603050405020304" pitchFamily="18" charset="0"/>
            </a:endParaRPr>
          </a:p>
          <a:p>
            <a:pPr marL="57150">
              <a:lnSpc>
                <a:spcPct val="90000"/>
              </a:lnSpc>
              <a:spcAft>
                <a:spcPts val="600"/>
              </a:spcAft>
            </a:pPr>
            <a:r>
              <a:rPr lang="en-US" sz="3400" b="1" kern="100" dirty="0">
                <a:solidFill>
                  <a:srgbClr val="FF0000"/>
                </a:solidFill>
                <a:ea typeface="Calibri" panose="020F0502020204030204" pitchFamily="34" charset="0"/>
                <a:cs typeface="Times New Roman" panose="02020603050405020304" pitchFamily="18" charset="0"/>
              </a:rPr>
              <a:t>		Diabetes-- hyper parameter tuning -&gt; Decision tree</a:t>
            </a:r>
          </a:p>
          <a:p>
            <a:pPr marL="57150">
              <a:lnSpc>
                <a:spcPct val="90000"/>
              </a:lnSpc>
              <a:spcAft>
                <a:spcPts val="600"/>
              </a:spcAft>
            </a:pPr>
            <a:r>
              <a:rPr lang="en-US" sz="3400" b="1" kern="100" dirty="0">
                <a:solidFill>
                  <a:srgbClr val="FF0000"/>
                </a:solidFill>
                <a:ea typeface="Calibri" panose="020F0502020204030204" pitchFamily="34" charset="0"/>
                <a:cs typeface="Times New Roman" panose="02020603050405020304" pitchFamily="18" charset="0"/>
              </a:rPr>
              <a:t>		</a:t>
            </a:r>
            <a:endParaRPr lang="en-US" sz="3400" b="1" dirty="0">
              <a:solidFill>
                <a:srgbClr val="FF0000"/>
              </a:solidFill>
            </a:endParaRPr>
          </a:p>
          <a:p>
            <a:pPr marL="285750"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endParaRPr lang="en-US" sz="1500" b="1" dirty="0"/>
          </a:p>
        </p:txBody>
      </p:sp>
    </p:spTree>
    <p:extLst>
      <p:ext uri="{BB962C8B-B14F-4D97-AF65-F5344CB8AC3E}">
        <p14:creationId xmlns:p14="http://schemas.microsoft.com/office/powerpoint/2010/main" val="1296523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8715DEF-911E-A175-33AA-A7D86216107C}"/>
              </a:ext>
            </a:extLst>
          </p:cNvPr>
          <p:cNvSpPr>
            <a:spLocks noChangeArrowheads="1"/>
          </p:cNvSpPr>
          <p:nvPr/>
        </p:nvSpPr>
        <p:spPr bwMode="auto">
          <a:xfrm>
            <a:off x="4272741" y="306474"/>
            <a:ext cx="5347855"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System  Overview</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265" name="Picture 237348626" descr="Diagram&#10;&#10;Description automatically generated">
            <a:extLst>
              <a:ext uri="{FF2B5EF4-FFF2-40B4-BE49-F238E27FC236}">
                <a16:creationId xmlns:a16="http://schemas.microsoft.com/office/drawing/2014/main" id="{60125119-3479-5D79-354B-63FF24CFF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696" y="1758284"/>
            <a:ext cx="6284422" cy="439313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82437ACB-1B9F-4B74-A391-DDA78BCC027C}"/>
              </a:ext>
            </a:extLst>
          </p:cNvPr>
          <p:cNvSpPr>
            <a:spLocks noChangeArrowheads="1"/>
          </p:cNvSpPr>
          <p:nvPr/>
        </p:nvSpPr>
        <p:spPr bwMode="auto">
          <a:xfrm>
            <a:off x="2543696" y="6258088"/>
            <a:ext cx="9955520" cy="350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65933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1">
            <a:extLst>
              <a:ext uri="{FF2B5EF4-FFF2-40B4-BE49-F238E27FC236}">
                <a16:creationId xmlns:a16="http://schemas.microsoft.com/office/drawing/2014/main" id="{5B0B24FC-EEDC-7BEA-5FD7-1DAB98D26EAE}"/>
              </a:ext>
            </a:extLst>
          </p:cNvPr>
          <p:cNvSpPr>
            <a:spLocks noChangeArrowheads="1"/>
          </p:cNvSpPr>
          <p:nvPr/>
        </p:nvSpPr>
        <p:spPr bwMode="auto">
          <a:xfrm>
            <a:off x="477981" y="1122363"/>
            <a:ext cx="4023360" cy="320413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eaLnBrk="1" fontAlgn="base" hangingPunct="1">
              <a:lnSpc>
                <a:spcPct val="90000"/>
              </a:lnSpc>
              <a:spcAft>
                <a:spcPts val="600"/>
              </a:spcAft>
              <a:buClrTx/>
              <a:buSzTx/>
              <a:tabLst/>
            </a:pPr>
            <a:r>
              <a:rPr kumimoji="0" lang="en-US" altLang="en-US" sz="4800" b="1" i="0" u="none" strike="noStrike" kern="1200" cap="none" normalizeH="0" baseline="0" dirty="0">
                <a:ln>
                  <a:noFill/>
                </a:ln>
                <a:solidFill>
                  <a:schemeClr val="tx1"/>
                </a:solidFill>
                <a:effectLst/>
                <a:latin typeface="+mj-lt"/>
                <a:ea typeface="+mj-ea"/>
                <a:cs typeface="+mj-cs"/>
              </a:rPr>
              <a:t>Functional  &amp; Non functional requirements</a:t>
            </a:r>
            <a:endParaRPr kumimoji="0" lang="en-US" altLang="en-US" sz="4800" b="0" i="0" u="none" strike="noStrike" kern="1200" cap="none" normalizeH="0" baseline="0" dirty="0">
              <a:ln>
                <a:noFill/>
              </a:ln>
              <a:solidFill>
                <a:schemeClr val="tx1"/>
              </a:solidFill>
              <a:effectLst/>
              <a:latin typeface="+mj-lt"/>
              <a:ea typeface="+mj-ea"/>
              <a:cs typeface="+mj-cs"/>
            </a:endParaRPr>
          </a:p>
          <a:p>
            <a:pPr marL="0" marR="0" lvl="0" indent="0" eaLnBrk="1" fontAlgn="base" hangingPunct="1">
              <a:lnSpc>
                <a:spcPct val="90000"/>
              </a:lnSpc>
              <a:spcAft>
                <a:spcPts val="600"/>
              </a:spcAft>
              <a:buClrTx/>
              <a:buSzTx/>
              <a:tabLst/>
            </a:pPr>
            <a:endParaRPr kumimoji="0" lang="en-US" altLang="en-US" sz="4800" b="0" i="0" u="none" strike="noStrike" kern="1200" cap="none" normalizeH="0" baseline="0" dirty="0">
              <a:ln>
                <a:noFill/>
              </a:ln>
              <a:solidFill>
                <a:schemeClr val="tx1"/>
              </a:solidFill>
              <a:effectLst/>
              <a:latin typeface="+mj-lt"/>
              <a:ea typeface="+mj-ea"/>
              <a:cs typeface="+mj-cs"/>
            </a:endParaRPr>
          </a:p>
        </p:txBody>
      </p:sp>
      <p:sp>
        <p:nvSpPr>
          <p:cNvPr id="21" name="Rectangle 2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 name="Table 1">
            <a:extLst>
              <a:ext uri="{FF2B5EF4-FFF2-40B4-BE49-F238E27FC236}">
                <a16:creationId xmlns:a16="http://schemas.microsoft.com/office/drawing/2014/main" id="{F38A90B9-2165-B89C-2BCB-52F6534B6FBF}"/>
              </a:ext>
            </a:extLst>
          </p:cNvPr>
          <p:cNvGraphicFramePr>
            <a:graphicFrameLocks noGrp="1"/>
          </p:cNvGraphicFramePr>
          <p:nvPr>
            <p:extLst>
              <p:ext uri="{D42A27DB-BD31-4B8C-83A1-F6EECF244321}">
                <p14:modId xmlns:p14="http://schemas.microsoft.com/office/powerpoint/2010/main" val="1122213680"/>
              </p:ext>
            </p:extLst>
          </p:nvPr>
        </p:nvGraphicFramePr>
        <p:xfrm>
          <a:off x="5519420" y="625684"/>
          <a:ext cx="6198708" cy="5455381"/>
        </p:xfrm>
        <a:graphic>
          <a:graphicData uri="http://schemas.openxmlformats.org/drawingml/2006/table">
            <a:tbl>
              <a:tblPr firstRow="1" bandRow="1"/>
              <a:tblGrid>
                <a:gridCol w="3533656">
                  <a:extLst>
                    <a:ext uri="{9D8B030D-6E8A-4147-A177-3AD203B41FA5}">
                      <a16:colId xmlns:a16="http://schemas.microsoft.com/office/drawing/2014/main" val="1657742723"/>
                    </a:ext>
                  </a:extLst>
                </a:gridCol>
                <a:gridCol w="2665052">
                  <a:extLst>
                    <a:ext uri="{9D8B030D-6E8A-4147-A177-3AD203B41FA5}">
                      <a16:colId xmlns:a16="http://schemas.microsoft.com/office/drawing/2014/main" val="1102269165"/>
                    </a:ext>
                  </a:extLst>
                </a:gridCol>
              </a:tblGrid>
              <a:tr h="767467">
                <a:tc>
                  <a:txBody>
                    <a:bodyPr/>
                    <a:lstStyle/>
                    <a:p>
                      <a:pPr marL="0" marR="0" algn="ctr" fontAlgn="t">
                        <a:lnSpc>
                          <a:spcPct val="107000"/>
                        </a:lnSpc>
                        <a:spcBef>
                          <a:spcPts val="0"/>
                        </a:spcBef>
                        <a:spcAft>
                          <a:spcPts val="800"/>
                        </a:spcAft>
                      </a:pPr>
                      <a:r>
                        <a:rPr lang="en-US" sz="1900" b="1" i="0" u="none" strike="noStrike">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Functional requirements</a:t>
                      </a:r>
                      <a:endParaRPr lang="en-US" sz="2400" b="0" i="0" u="none" strike="noStrike">
                        <a:effectLst/>
                        <a:latin typeface="Arial" panose="020B0604020202020204" pitchFamily="34" charset="0"/>
                      </a:endParaRPr>
                    </a:p>
                  </a:txBody>
                  <a:tcPr marL="120853" marR="120853" marT="60426" marB="6042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6D9F1"/>
                    </a:solidFill>
                  </a:tcPr>
                </a:tc>
                <a:tc>
                  <a:txBody>
                    <a:bodyPr/>
                    <a:lstStyle/>
                    <a:p>
                      <a:pPr marL="0" marR="0" algn="ctr" fontAlgn="t">
                        <a:lnSpc>
                          <a:spcPct val="107000"/>
                        </a:lnSpc>
                        <a:spcBef>
                          <a:spcPts val="0"/>
                        </a:spcBef>
                        <a:spcAft>
                          <a:spcPts val="800"/>
                        </a:spcAft>
                      </a:pPr>
                      <a:r>
                        <a:rPr lang="en-US" sz="1900" b="1" i="0" u="none" strike="noStrike">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Non Functional requirements</a:t>
                      </a:r>
                      <a:endParaRPr lang="en-US" sz="2400" b="0" i="0" u="none" strike="noStrike">
                        <a:effectLst/>
                        <a:latin typeface="Arial" panose="020B0604020202020204" pitchFamily="34" charset="0"/>
                      </a:endParaRPr>
                    </a:p>
                  </a:txBody>
                  <a:tcPr marL="120853" marR="120853" marT="60426" marB="6042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6D9F1"/>
                    </a:solidFill>
                  </a:tcPr>
                </a:tc>
                <a:extLst>
                  <a:ext uri="{0D108BD9-81ED-4DB2-BD59-A6C34878D82A}">
                    <a16:rowId xmlns:a16="http://schemas.microsoft.com/office/drawing/2014/main" val="513442810"/>
                  </a:ext>
                </a:extLst>
              </a:tr>
              <a:tr h="2293900">
                <a:tc>
                  <a:txBody>
                    <a:bodyPr/>
                    <a:lstStyle/>
                    <a:p>
                      <a:pPr marL="347472" marR="0" indent="-347472" algn="l" fontAlgn="t">
                        <a:lnSpc>
                          <a:spcPct val="107000"/>
                        </a:lnSpc>
                        <a:spcBef>
                          <a:spcPts val="0"/>
                        </a:spcBef>
                        <a:spcAft>
                          <a:spcPts val="800"/>
                        </a:spcAft>
                        <a:buClrTx/>
                        <a:buSzPts val="1400"/>
                        <a:buFont typeface="Wingdings" panose="05000000000000000000" pitchFamily="2" charset="2"/>
                        <a:buChar char="v"/>
                      </a:pPr>
                      <a:r>
                        <a:rPr lang="en-US" sz="1900" b="0" i="0" u="none" strike="noStrike">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The system must be able to accurately analyze and interpret medical reports from a variety of sources, including electronic health records and laboratory test results.</a:t>
                      </a:r>
                      <a:endParaRPr lang="en-US" sz="1900" b="0" i="0" u="none" strike="noStrike">
                        <a:effectLst/>
                        <a:latin typeface="Arial" panose="020B0604020202020204" pitchFamily="34" charset="0"/>
                      </a:endParaRPr>
                    </a:p>
                  </a:txBody>
                  <a:tcPr marL="120853" marR="120853" marT="60426" marB="6042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6DDE8"/>
                    </a:solidFill>
                  </a:tcPr>
                </a:tc>
                <a:tc>
                  <a:txBody>
                    <a:bodyPr/>
                    <a:lstStyle/>
                    <a:p>
                      <a:pPr marL="347472" marR="0" indent="-347472" algn="l" fontAlgn="t">
                        <a:lnSpc>
                          <a:spcPct val="107000"/>
                        </a:lnSpc>
                        <a:spcBef>
                          <a:spcPts val="0"/>
                        </a:spcBef>
                        <a:spcAft>
                          <a:spcPts val="800"/>
                        </a:spcAft>
                        <a:buClrTx/>
                        <a:buSzPts val="1400"/>
                        <a:buFont typeface="Wingdings" panose="05000000000000000000" pitchFamily="2" charset="2"/>
                        <a:buChar char="v"/>
                      </a:pPr>
                      <a:r>
                        <a:rPr lang="en-US" sz="1900" b="0" i="0" u="none" strike="noStrike"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Compatible to any smart device</a:t>
                      </a:r>
                      <a:endParaRPr lang="en-US" sz="1900" b="0" i="0" u="none" strike="noStrike" dirty="0">
                        <a:effectLst/>
                        <a:latin typeface="Arial" panose="020B0604020202020204" pitchFamily="34" charset="0"/>
                      </a:endParaRPr>
                    </a:p>
                    <a:p>
                      <a:pPr marL="347472" marR="0" indent="-347472" algn="l" fontAlgn="t">
                        <a:lnSpc>
                          <a:spcPct val="107000"/>
                        </a:lnSpc>
                        <a:spcBef>
                          <a:spcPts val="0"/>
                        </a:spcBef>
                        <a:spcAft>
                          <a:spcPts val="800"/>
                        </a:spcAft>
                      </a:pPr>
                      <a:r>
                        <a:rPr lang="en-US" sz="1900" b="0" i="0" u="none" strike="noStrike"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Processing speed  </a:t>
                      </a:r>
                      <a:endParaRPr lang="en-US" sz="2400" b="0" i="0" u="none" strike="noStrike" dirty="0">
                        <a:effectLst/>
                        <a:latin typeface="Arial" panose="020B0604020202020204" pitchFamily="34" charset="0"/>
                      </a:endParaRPr>
                    </a:p>
                    <a:p>
                      <a:pPr marL="0" marR="0" algn="l" fontAlgn="t">
                        <a:lnSpc>
                          <a:spcPct val="107000"/>
                        </a:lnSpc>
                        <a:spcBef>
                          <a:spcPts val="0"/>
                        </a:spcBef>
                        <a:spcAft>
                          <a:spcPts val="800"/>
                        </a:spcAft>
                      </a:pPr>
                      <a:r>
                        <a:rPr lang="en-US" sz="1900" b="0" i="0" u="none" strike="noStrike" dirty="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2400" b="0" i="0" u="none" strike="noStrike" dirty="0">
                        <a:effectLst/>
                        <a:latin typeface="Arial" panose="020B0604020202020204" pitchFamily="34" charset="0"/>
                      </a:endParaRPr>
                    </a:p>
                  </a:txBody>
                  <a:tcPr marL="120853" marR="120853" marT="60426" marB="6042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6DDE8"/>
                    </a:solidFill>
                  </a:tcPr>
                </a:tc>
                <a:extLst>
                  <a:ext uri="{0D108BD9-81ED-4DB2-BD59-A6C34878D82A}">
                    <a16:rowId xmlns:a16="http://schemas.microsoft.com/office/drawing/2014/main" val="437465668"/>
                  </a:ext>
                </a:extLst>
              </a:tr>
              <a:tr h="2394014">
                <a:tc>
                  <a:txBody>
                    <a:bodyPr/>
                    <a:lstStyle/>
                    <a:p>
                      <a:pPr marL="347472" marR="0" indent="-347472" algn="l" fontAlgn="t">
                        <a:lnSpc>
                          <a:spcPct val="107000"/>
                        </a:lnSpc>
                        <a:spcBef>
                          <a:spcPts val="0"/>
                        </a:spcBef>
                        <a:spcAft>
                          <a:spcPts val="800"/>
                        </a:spcAft>
                        <a:buClrTx/>
                        <a:buSzPts val="1400"/>
                        <a:buFont typeface="Wingdings" panose="05000000000000000000" pitchFamily="2" charset="2"/>
                        <a:buChar char="v"/>
                      </a:pPr>
                      <a:r>
                        <a:rPr lang="en-US" sz="1900" b="0" i="0" u="none" strike="noStrike">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The system must be able to identify patterns and trends in patient data that can inform personalized treatment recommendations.</a:t>
                      </a:r>
                      <a:endParaRPr lang="en-US" sz="1900" b="0" i="0" u="none" strike="noStrike">
                        <a:effectLst/>
                        <a:latin typeface="Arial" panose="020B0604020202020204" pitchFamily="34" charset="0"/>
                      </a:endParaRPr>
                    </a:p>
                    <a:p>
                      <a:pPr marL="0" marR="0" algn="l" fontAlgn="t">
                        <a:lnSpc>
                          <a:spcPct val="107000"/>
                        </a:lnSpc>
                        <a:spcBef>
                          <a:spcPts val="0"/>
                        </a:spcBef>
                        <a:spcAft>
                          <a:spcPts val="800"/>
                        </a:spcAft>
                      </a:pPr>
                      <a:r>
                        <a:rPr lang="en-US" sz="1900" b="0" i="0" u="none" strike="noStrike">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2400" b="0" i="0" u="none" strike="noStrike">
                        <a:effectLst/>
                        <a:latin typeface="Arial" panose="020B0604020202020204" pitchFamily="34" charset="0"/>
                      </a:endParaRPr>
                    </a:p>
                  </a:txBody>
                  <a:tcPr marL="120853" marR="120853" marT="60426" marB="6042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6DDE8"/>
                    </a:solidFill>
                  </a:tcPr>
                </a:tc>
                <a:tc>
                  <a:txBody>
                    <a:bodyPr/>
                    <a:lstStyle/>
                    <a:p>
                      <a:pPr marL="347472" marR="0" indent="-347472" algn="l" fontAlgn="t">
                        <a:lnSpc>
                          <a:spcPct val="107000"/>
                        </a:lnSpc>
                        <a:spcBef>
                          <a:spcPts val="0"/>
                        </a:spcBef>
                        <a:spcAft>
                          <a:spcPts val="800"/>
                        </a:spcAft>
                        <a:buClrTx/>
                        <a:buSzPts val="1400"/>
                        <a:buFont typeface="Wingdings" panose="05000000000000000000" pitchFamily="2" charset="2"/>
                        <a:buChar char="v"/>
                      </a:pPr>
                      <a:r>
                        <a:rPr lang="en-US" sz="1900" b="0" i="0" u="none" strike="noStrike"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Reliability </a:t>
                      </a:r>
                      <a:endParaRPr lang="en-US" sz="1900" b="0" i="0" u="none" strike="noStrike" dirty="0">
                        <a:effectLst/>
                        <a:latin typeface="Arial" panose="020B0604020202020204" pitchFamily="34" charset="0"/>
                      </a:endParaRPr>
                    </a:p>
                    <a:p>
                      <a:pPr marL="347472" marR="0" indent="-347472" algn="l" fontAlgn="t">
                        <a:lnSpc>
                          <a:spcPct val="107000"/>
                        </a:lnSpc>
                        <a:spcBef>
                          <a:spcPts val="0"/>
                        </a:spcBef>
                        <a:spcAft>
                          <a:spcPts val="800"/>
                        </a:spcAft>
                      </a:pPr>
                      <a:r>
                        <a:rPr lang="en-US" sz="1900" b="0" i="0" u="none" strike="noStrike"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Availability </a:t>
                      </a:r>
                      <a:endParaRPr lang="en-US" sz="2400" b="0" i="0" u="none" strike="noStrike" dirty="0">
                        <a:effectLst/>
                        <a:latin typeface="Arial" panose="020B0604020202020204" pitchFamily="34" charset="0"/>
                      </a:endParaRPr>
                    </a:p>
                    <a:p>
                      <a:pPr marL="347472" marR="0" indent="-347472" algn="l" fontAlgn="t">
                        <a:lnSpc>
                          <a:spcPct val="107000"/>
                        </a:lnSpc>
                        <a:spcBef>
                          <a:spcPts val="0"/>
                        </a:spcBef>
                        <a:spcAft>
                          <a:spcPts val="800"/>
                        </a:spcAft>
                      </a:pPr>
                      <a:r>
                        <a:rPr lang="en-US" sz="1900" b="0" i="0" u="none" strike="noStrike"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Accuracy</a:t>
                      </a:r>
                      <a:endParaRPr lang="en-US" sz="2400" b="0" i="0" u="none" strike="noStrike" dirty="0">
                        <a:effectLst/>
                        <a:latin typeface="Arial" panose="020B0604020202020204" pitchFamily="34" charset="0"/>
                      </a:endParaRPr>
                    </a:p>
                    <a:p>
                      <a:pPr marL="0" marR="0" algn="l" fontAlgn="t">
                        <a:lnSpc>
                          <a:spcPct val="107000"/>
                        </a:lnSpc>
                        <a:spcBef>
                          <a:spcPts val="0"/>
                        </a:spcBef>
                        <a:spcAft>
                          <a:spcPts val="800"/>
                        </a:spcAft>
                      </a:pPr>
                      <a:r>
                        <a:rPr lang="en-US" sz="1900" b="0" i="0" u="none" strike="noStrike" dirty="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2400" b="0" i="0" u="none" strike="noStrike" dirty="0">
                        <a:effectLst/>
                        <a:latin typeface="Arial" panose="020B0604020202020204" pitchFamily="34" charset="0"/>
                      </a:endParaRPr>
                    </a:p>
                  </a:txBody>
                  <a:tcPr marL="120853" marR="120853" marT="60426" marB="60426">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6DDE8"/>
                    </a:solidFill>
                  </a:tcPr>
                </a:tc>
                <a:extLst>
                  <a:ext uri="{0D108BD9-81ED-4DB2-BD59-A6C34878D82A}">
                    <a16:rowId xmlns:a16="http://schemas.microsoft.com/office/drawing/2014/main" val="3459175892"/>
                  </a:ext>
                </a:extLst>
              </a:tr>
            </a:tbl>
          </a:graphicData>
        </a:graphic>
      </p:graphicFrame>
    </p:spTree>
    <p:extLst>
      <p:ext uri="{BB962C8B-B14F-4D97-AF65-F5344CB8AC3E}">
        <p14:creationId xmlns:p14="http://schemas.microsoft.com/office/powerpoint/2010/main" val="1399518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40794984" descr="A picture containing graphics, logo, font, graphic design&#10;&#10;Description automatically generated">
            <a:extLst>
              <a:ext uri="{FF2B5EF4-FFF2-40B4-BE49-F238E27FC236}">
                <a16:creationId xmlns:a16="http://schemas.microsoft.com/office/drawing/2014/main" id="{EE720D46-123D-AA33-8506-D3A01D3ED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25" y="711200"/>
            <a:ext cx="13239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1723730027" descr="A picture containing logo, font, graphics, graphic design&#10;&#10;Description automatically generated">
            <a:extLst>
              <a:ext uri="{FF2B5EF4-FFF2-40B4-BE49-F238E27FC236}">
                <a16:creationId xmlns:a16="http://schemas.microsoft.com/office/drawing/2014/main" id="{7632ADFB-265F-1EC9-88B1-BEF25910F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599" y="2433636"/>
            <a:ext cx="1924265" cy="1344615"/>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155926535" descr="A blue and yellow snake logo&#10;&#10;Description automatically generated with low confidence">
            <a:extLst>
              <a:ext uri="{FF2B5EF4-FFF2-40B4-BE49-F238E27FC236}">
                <a16:creationId xmlns:a16="http://schemas.microsoft.com/office/drawing/2014/main" id="{48395B13-FC66-DC11-3B77-C81FD2176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8480" y="3797103"/>
            <a:ext cx="1324769" cy="1444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368BA10D-33AB-DC47-AC0D-E29B255351A8}"/>
              </a:ext>
            </a:extLst>
          </p:cNvPr>
          <p:cNvSpPr>
            <a:spLocks noChangeArrowheads="1"/>
          </p:cNvSpPr>
          <p:nvPr/>
        </p:nvSpPr>
        <p:spPr bwMode="auto">
          <a:xfrm>
            <a:off x="475861" y="435104"/>
            <a:ext cx="9399737"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Technologies</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rgbClr val="215868"/>
                </a:solidFill>
                <a:effectLst/>
                <a:latin typeface="Cambria Math" panose="02040503050406030204" pitchFamily="18" charset="0"/>
                <a:ea typeface="Times New Roman" panose="02020603050405020304" pitchFamily="18" charset="0"/>
                <a:cs typeface="Times New Roman" panose="02020603050405020304" pitchFamily="18" charset="0"/>
              </a:rPr>
              <a:t>Python </a:t>
            </a:r>
            <a:r>
              <a:rPr kumimoji="0" lang="en-US" altLang="en-US" sz="18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 PyCharm software to develop Models</a:t>
            </a: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rgbClr val="215868"/>
                </a:solidFill>
                <a:effectLst/>
                <a:latin typeface="Cambria Math" panose="02040503050406030204" pitchFamily="18" charset="0"/>
                <a:ea typeface="Times New Roman" panose="02020603050405020304" pitchFamily="18" charset="0"/>
                <a:cs typeface="Times New Roman" panose="02020603050405020304" pitchFamily="18" charset="0"/>
              </a:rPr>
              <a:t>Figma </a:t>
            </a:r>
            <a:r>
              <a:rPr kumimoji="0" lang="en-US" altLang="en-US" sz="18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 creating UI /UX</a:t>
            </a: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rgbClr val="215868"/>
                </a:solidFill>
                <a:effectLst/>
                <a:latin typeface="Cambria Math" panose="02040503050406030204" pitchFamily="18" charset="0"/>
                <a:ea typeface="Times New Roman" panose="02020603050405020304" pitchFamily="18" charset="0"/>
                <a:cs typeface="Times New Roman" panose="02020603050405020304" pitchFamily="18" charset="0"/>
              </a:rPr>
              <a:t>Firebase </a:t>
            </a:r>
            <a:r>
              <a:rPr kumimoji="0" lang="en-US" altLang="en-US" sz="18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:Our database</a:t>
            </a: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rgbClr val="215868"/>
                </a:solidFill>
                <a:effectLst/>
                <a:latin typeface="Cambria Math" panose="02040503050406030204" pitchFamily="18" charset="0"/>
                <a:ea typeface="Times New Roman" panose="02020603050405020304" pitchFamily="18" charset="0"/>
                <a:cs typeface="Times New Roman" panose="02020603050405020304" pitchFamily="18" charset="0"/>
              </a:rPr>
              <a:t>GitLab </a:t>
            </a:r>
            <a:r>
              <a:rPr kumimoji="0" lang="en-US" altLang="en-US" sz="18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 Opensource Version Control System</a:t>
            </a: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rgbClr val="215868"/>
                </a:solidFill>
                <a:effectLst/>
                <a:latin typeface="Cambria Math" panose="02040503050406030204" pitchFamily="18" charset="0"/>
                <a:ea typeface="Times New Roman" panose="02020603050405020304" pitchFamily="18" charset="0"/>
                <a:cs typeface="Times New Roman" panose="02020603050405020304" pitchFamily="18" charset="0"/>
              </a:rPr>
              <a:t>Machine learning  technology </a:t>
            </a:r>
            <a:r>
              <a:rPr kumimoji="0" lang="en-US" altLang="en-US" sz="18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     Some Model training </a:t>
            </a:r>
            <a:r>
              <a:rPr kumimoji="0" lang="en-US" altLang="en-US" sz="1800" b="1" i="0" u="none" strike="noStrike" cap="none" normalizeH="0" baseline="0" dirty="0">
                <a:ln>
                  <a:noFill/>
                </a:ln>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Logistic Regression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KNN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SVC</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Decision Tree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Random Forest Regressor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XgBoost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Gradient Boosting</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B8DD643-95D4-6A52-AA8E-24803E9BC38E}"/>
              </a:ext>
            </a:extLst>
          </p:cNvPr>
          <p:cNvSpPr>
            <a:spLocks noChangeArrowheads="1"/>
          </p:cNvSpPr>
          <p:nvPr/>
        </p:nvSpPr>
        <p:spPr bwMode="auto">
          <a:xfrm>
            <a:off x="0" y="1393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6">
            <a:extLst>
              <a:ext uri="{FF2B5EF4-FFF2-40B4-BE49-F238E27FC236}">
                <a16:creationId xmlns:a16="http://schemas.microsoft.com/office/drawing/2014/main" id="{91FCAB9D-BA3E-8E3A-2E7E-971B686EE559}"/>
              </a:ext>
            </a:extLst>
          </p:cNvPr>
          <p:cNvSpPr>
            <a:spLocks noChangeArrowheads="1"/>
          </p:cNvSpPr>
          <p:nvPr/>
        </p:nvSpPr>
        <p:spPr bwMode="auto">
          <a:xfrm>
            <a:off x="0" y="2384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id="{377D26C0-AA65-94BF-1705-06FE78B922F4}"/>
              </a:ext>
            </a:extLst>
          </p:cNvPr>
          <p:cNvSpPr>
            <a:spLocks noChangeArrowheads="1"/>
          </p:cNvSpPr>
          <p:nvPr/>
        </p:nvSpPr>
        <p:spPr bwMode="auto">
          <a:xfrm>
            <a:off x="152400" y="33702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260361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0FC8D31-7457-1866-E598-C172A2CAE50C}"/>
              </a:ext>
            </a:extLst>
          </p:cNvPr>
          <p:cNvSpPr>
            <a:spLocks noChangeArrowheads="1"/>
          </p:cNvSpPr>
          <p:nvPr/>
        </p:nvSpPr>
        <p:spPr bwMode="auto">
          <a:xfrm>
            <a:off x="298581" y="740373"/>
            <a:ext cx="10860832"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Main Objectives</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2400" b="1" dirty="0">
              <a:solidFill>
                <a:srgbClr val="FF0000"/>
              </a:solidFill>
              <a:latin typeface="Cambria Math" panose="020405030504060302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To track and monitor health metrics in real-time using medical records.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To identify patterns and trends in health metrics that can inform    personalized health guidance.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337" name="Picture 17" descr="A picture containing clothing, furniture, drawing, child art&#10;&#10;Description automatically generated">
            <a:extLst>
              <a:ext uri="{FF2B5EF4-FFF2-40B4-BE49-F238E27FC236}">
                <a16:creationId xmlns:a16="http://schemas.microsoft.com/office/drawing/2014/main" id="{DA49B538-D116-3229-842F-995EB1367F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8793"/>
          <a:stretch>
            <a:fillRect/>
          </a:stretch>
        </p:blipFill>
        <p:spPr bwMode="auto">
          <a:xfrm>
            <a:off x="3458078" y="3293706"/>
            <a:ext cx="4541838" cy="20653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AC6FCB6D-ABF1-E956-F939-15E6C3F02CD0}"/>
              </a:ext>
            </a:extLst>
          </p:cNvPr>
          <p:cNvSpPr>
            <a:spLocks noChangeArrowheads="1"/>
          </p:cNvSpPr>
          <p:nvPr/>
        </p:nvSpPr>
        <p:spPr bwMode="auto">
          <a:xfrm>
            <a:off x="0" y="25225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946007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4AA11C-DDCE-B2C0-3EC4-7EFF27D02807}"/>
              </a:ext>
            </a:extLst>
          </p:cNvPr>
          <p:cNvSpPr txBox="1"/>
          <p:nvPr/>
        </p:nvSpPr>
        <p:spPr>
          <a:xfrm>
            <a:off x="1138334" y="669004"/>
            <a:ext cx="8817429" cy="5787162"/>
          </a:xfrm>
          <a:prstGeom prst="rect">
            <a:avLst/>
          </a:prstGeom>
          <a:noFill/>
        </p:spPr>
        <p:txBody>
          <a:bodyPr wrap="square">
            <a:spAutoFit/>
          </a:bodyPr>
          <a:lstStyle/>
          <a:p>
            <a:pPr marL="0" marR="0" algn="ctr">
              <a:lnSpc>
                <a:spcPct val="110000"/>
              </a:lnSpc>
              <a:spcBef>
                <a:spcPts val="0"/>
              </a:spcBef>
              <a:spcAft>
                <a:spcPts val="600"/>
              </a:spcAft>
            </a:pPr>
            <a:r>
              <a:rPr lang="en-US" sz="28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Specific Objectives</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0"/>
              </a:spcAft>
              <a:buFont typeface="Wingdings" panose="05000000000000000000" pitchFamily="2" charset="2"/>
              <a:buChar char=""/>
            </a:pPr>
            <a:r>
              <a:rPr lang="en-US" sz="1800" b="1" dirty="0">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Develop algorithms and machine learning techniques to extract relevant health metrics from medical records</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a:lnSpc>
                <a:spcPct val="110000"/>
              </a:lnSpc>
              <a:spcBef>
                <a:spcPts val="0"/>
              </a:spcBef>
              <a:spcAft>
                <a:spcPts val="0"/>
              </a:spcAft>
            </a:pPr>
            <a:r>
              <a:rPr lang="en-US" sz="1800" b="1" dirty="0">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0"/>
              </a:spcAft>
              <a:buFont typeface="Wingdings" panose="05000000000000000000" pitchFamily="2" charset="2"/>
              <a:buChar char=""/>
            </a:pPr>
            <a:r>
              <a:rPr lang="en-US" sz="1800" b="1" dirty="0">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Create a database or platform to store and update health metrics in real-time</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a:lnSpc>
                <a:spcPct val="110000"/>
              </a:lnSpc>
              <a:spcBef>
                <a:spcPts val="0"/>
              </a:spcBef>
              <a:spcAft>
                <a:spcPts val="0"/>
              </a:spcAft>
            </a:pPr>
            <a:r>
              <a:rPr lang="en-US" sz="1800" b="1" dirty="0">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0"/>
              </a:spcAft>
              <a:buFont typeface="Wingdings" panose="05000000000000000000" pitchFamily="2" charset="2"/>
              <a:buChar char=""/>
            </a:pPr>
            <a:r>
              <a:rPr lang="en-US" sz="1800" b="1" dirty="0">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Identify and track key health metrics such as blood pressure, blood sugar levels, fasting triglyceride levels, cholesterol levels, and steps taken</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a:lnSpc>
                <a:spcPct val="110000"/>
              </a:lnSpc>
              <a:spcBef>
                <a:spcPts val="0"/>
              </a:spcBef>
              <a:spcAft>
                <a:spcPts val="0"/>
              </a:spcAft>
            </a:pPr>
            <a:r>
              <a:rPr lang="en-US" sz="1800" b="1" dirty="0">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0"/>
              </a:spcAft>
              <a:buFont typeface="Wingdings" panose="05000000000000000000" pitchFamily="2" charset="2"/>
              <a:buChar char=""/>
            </a:pPr>
            <a:r>
              <a:rPr lang="en-US" sz="1800" b="1" dirty="0">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Analyze health metrics over time to identify patterns and trends that can inform personalized health guidance</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a:lnSpc>
                <a:spcPct val="110000"/>
              </a:lnSpc>
              <a:spcBef>
                <a:spcPts val="0"/>
              </a:spcBef>
              <a:spcAft>
                <a:spcPts val="0"/>
              </a:spcAft>
            </a:pPr>
            <a:r>
              <a:rPr lang="en-US" sz="1800" b="1" dirty="0">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0"/>
              </a:spcAft>
              <a:buFont typeface="Wingdings" panose="05000000000000000000" pitchFamily="2" charset="2"/>
              <a:buChar char=""/>
            </a:pPr>
            <a:r>
              <a:rPr lang="en-US" sz="1800" b="1" dirty="0">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Develop a user-friendly interface for patients and healthcare providers to access and interpret health metric data</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a:lnSpc>
                <a:spcPct val="110000"/>
              </a:lnSpc>
              <a:spcBef>
                <a:spcPts val="0"/>
              </a:spcBef>
              <a:spcAft>
                <a:spcPts val="0"/>
              </a:spcAft>
            </a:pPr>
            <a:r>
              <a:rPr lang="en-US" sz="1800" b="1" dirty="0">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Wingdings" panose="05000000000000000000" pitchFamily="2" charset="2"/>
              <a:buChar char=""/>
            </a:pPr>
            <a:r>
              <a:rPr lang="en-US" sz="1800" b="1" dirty="0">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Evaluate the effectiveness of personalized health guidance based on tracked health metrics in improving health outcomes for patients with metabolic syndrome.</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2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5888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987FF1-E737-2A95-A13F-EDE72CB38F64}"/>
              </a:ext>
            </a:extLst>
          </p:cNvPr>
          <p:cNvSpPr txBox="1"/>
          <p:nvPr/>
        </p:nvSpPr>
        <p:spPr>
          <a:xfrm>
            <a:off x="831274" y="902528"/>
            <a:ext cx="10274530" cy="4045595"/>
          </a:xfrm>
          <a:prstGeom prst="rect">
            <a:avLst/>
          </a:prstGeom>
          <a:noFill/>
        </p:spPr>
        <p:txBody>
          <a:bodyPr wrap="square">
            <a:spAutoFit/>
          </a:bodyPr>
          <a:lstStyle/>
          <a:p>
            <a:pPr marL="0" marR="0" algn="ctr">
              <a:lnSpc>
                <a:spcPct val="110000"/>
              </a:lnSpc>
              <a:spcBef>
                <a:spcPts val="0"/>
              </a:spcBef>
              <a:spcAft>
                <a:spcPts val="600"/>
              </a:spcAft>
            </a:pPr>
            <a:r>
              <a:rPr lang="en-US" sz="32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Introduction</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0"/>
              </a:spcAft>
              <a:buFont typeface="Wingdings" panose="05000000000000000000" pitchFamily="2" charset="2"/>
              <a:buChar char=""/>
            </a:pPr>
            <a:r>
              <a:rPr lang="en-US" sz="18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Highlight the high incidence rate and associated health risks of metabolic syndrome to underscore the necessity of a solution like the personalized automated health guidance system.</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0"/>
              </a:spcAft>
              <a:buFont typeface="Wingdings" panose="05000000000000000000" pitchFamily="2" charset="2"/>
              <a:buChar char=""/>
            </a:pPr>
            <a:r>
              <a:rPr lang="en-US" sz="18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A personalized automated health advice system providing to people can evaluate their health with great efficiency.</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0"/>
              </a:spcAft>
              <a:buFont typeface="Wingdings" panose="05000000000000000000" pitchFamily="2" charset="2"/>
              <a:buChar char=""/>
            </a:pPr>
            <a:r>
              <a:rPr lang="en-US" sz="18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Management of report analysis/scanning using advanced algorithms and machine learning techniques</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0"/>
              </a:spcAft>
              <a:buFont typeface="Wingdings" panose="05000000000000000000" pitchFamily="2" charset="2"/>
              <a:buChar char=""/>
            </a:pPr>
            <a:r>
              <a:rPr lang="en-US" sz="18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Real-time monitoring of vital signs for early identification of potential health issues.</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0"/>
              </a:spcAft>
              <a:buFont typeface="Wingdings" panose="05000000000000000000" pitchFamily="2" charset="2"/>
              <a:buChar char=""/>
            </a:pPr>
            <a:r>
              <a:rPr lang="en-US" sz="18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Provides more accurate and effective recommendations for managing the food plans and exercise plans .</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Wingdings" panose="05000000000000000000" pitchFamily="2" charset="2"/>
              <a:buChar char=""/>
            </a:pPr>
            <a:r>
              <a:rPr lang="en-US" sz="18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delivers a tailored health profile for the manager; they live a healthy lifestyle and enjoy a healthy existence</a:t>
            </a:r>
            <a:r>
              <a:rPr lang="en-US" sz="1800" b="1"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a:t>
            </a:r>
            <a:endParaRPr lang="en-US" sz="1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7486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2">
            <a:extLst>
              <a:ext uri="{FF2B5EF4-FFF2-40B4-BE49-F238E27FC236}">
                <a16:creationId xmlns:a16="http://schemas.microsoft.com/office/drawing/2014/main" id="{7CD25E6B-AC3A-4AC2-9360-7543798D62B2}"/>
              </a:ext>
            </a:extLst>
          </p:cNvPr>
          <p:cNvSpPr>
            <a:spLocks noChangeArrowheads="1"/>
          </p:cNvSpPr>
          <p:nvPr/>
        </p:nvSpPr>
        <p:spPr bwMode="auto">
          <a:xfrm>
            <a:off x="1028700" y="1967266"/>
            <a:ext cx="2628900" cy="254725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ctr" fontAlgn="base">
              <a:lnSpc>
                <a:spcPct val="90000"/>
              </a:lnSpc>
              <a:spcBef>
                <a:spcPct val="0"/>
              </a:spcBef>
              <a:spcAft>
                <a:spcPts val="600"/>
              </a:spcAft>
              <a:buClrTx/>
              <a:buSzTx/>
              <a:tabLst/>
            </a:pPr>
            <a:r>
              <a:rPr kumimoji="0" lang="en-US" altLang="en-US" sz="3600" b="1" i="0" u="none" strike="noStrike" kern="1200" cap="none" normalizeH="0" baseline="0">
                <a:ln>
                  <a:noFill/>
                </a:ln>
                <a:solidFill>
                  <a:srgbClr val="FFFFFF"/>
                </a:solidFill>
                <a:effectLst/>
                <a:latin typeface="+mj-lt"/>
                <a:ea typeface="+mj-ea"/>
                <a:cs typeface="+mj-cs"/>
              </a:rPr>
              <a:t>Work break down chart</a:t>
            </a:r>
            <a:endParaRPr kumimoji="0" lang="en-US" altLang="en-US" sz="3600" b="0" i="0" u="none" strike="noStrike" kern="1200" cap="none" normalizeH="0" baseline="0">
              <a:ln>
                <a:noFill/>
              </a:ln>
              <a:solidFill>
                <a:srgbClr val="FFFFFF"/>
              </a:solidFill>
              <a:effectLst/>
              <a:latin typeface="+mj-lt"/>
              <a:ea typeface="+mj-ea"/>
              <a:cs typeface="+mj-cs"/>
            </a:endParaRPr>
          </a:p>
          <a:p>
            <a:pPr marL="0" marR="0" lvl="0" indent="0" algn="ctr" fontAlgn="base">
              <a:lnSpc>
                <a:spcPct val="90000"/>
              </a:lnSpc>
              <a:spcBef>
                <a:spcPct val="0"/>
              </a:spcBef>
              <a:spcAft>
                <a:spcPts val="600"/>
              </a:spcAft>
              <a:buClrTx/>
              <a:buSzTx/>
              <a:tabLst/>
            </a:pPr>
            <a:endParaRPr kumimoji="0" lang="en-US" altLang="en-US" sz="3600" b="0" i="0" u="none" strike="noStrike" kern="1200" cap="none" normalizeH="0" baseline="0">
              <a:ln>
                <a:noFill/>
              </a:ln>
              <a:solidFill>
                <a:srgbClr val="FFFFFF"/>
              </a:solidFill>
              <a:effectLst/>
              <a:latin typeface="+mj-lt"/>
              <a:ea typeface="+mj-ea"/>
              <a:cs typeface="+mj-cs"/>
            </a:endParaRPr>
          </a:p>
        </p:txBody>
      </p:sp>
      <p:pic>
        <p:nvPicPr>
          <p:cNvPr id="15361" name="Picture 16">
            <a:extLst>
              <a:ext uri="{FF2B5EF4-FFF2-40B4-BE49-F238E27FC236}">
                <a16:creationId xmlns:a16="http://schemas.microsoft.com/office/drawing/2014/main" id="{081C8F56-B7DE-35AC-1959-CCD5EEF18D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83296" y="643466"/>
            <a:ext cx="5568739" cy="556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684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2E2C5C7-2C05-7F7A-7CA4-D176D075D2CD}"/>
              </a:ext>
            </a:extLst>
          </p:cNvPr>
          <p:cNvSpPr txBox="1"/>
          <p:nvPr/>
        </p:nvSpPr>
        <p:spPr>
          <a:xfrm>
            <a:off x="1240972" y="90324"/>
            <a:ext cx="9489232" cy="5545172"/>
          </a:xfrm>
          <a:prstGeom prst="rect">
            <a:avLst/>
          </a:prstGeom>
          <a:noFill/>
        </p:spPr>
        <p:txBody>
          <a:bodyPr wrap="square">
            <a:spAutoFit/>
          </a:bodyPr>
          <a:lstStyle/>
          <a:p>
            <a:pPr marL="0" marR="0" algn="ctr">
              <a:lnSpc>
                <a:spcPct val="110000"/>
              </a:lnSpc>
              <a:spcBef>
                <a:spcPts val="0"/>
              </a:spcBef>
              <a:spcAft>
                <a:spcPts val="600"/>
              </a:spcAft>
            </a:pPr>
            <a:r>
              <a:rPr lang="en-US" sz="36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References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10000"/>
              </a:lnSpc>
              <a:spcBef>
                <a:spcPts val="0"/>
              </a:spcBef>
              <a:spcAft>
                <a:spcPts val="600"/>
              </a:spcAft>
            </a:pPr>
            <a:r>
              <a:rPr lang="en-US" sz="36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a:lnSpc>
                <a:spcPct val="110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[1] B. Jeffrey, M. </a:t>
            </a:r>
            <a:r>
              <a:rPr lang="en-US" sz="1400" dirty="0" err="1">
                <a:effectLst/>
                <a:latin typeface="Cambria Math" panose="02040503050406030204" pitchFamily="18" charset="0"/>
                <a:ea typeface="Times New Roman" panose="02020603050405020304" pitchFamily="18" charset="0"/>
                <a:cs typeface="Times New Roman" panose="02020603050405020304" pitchFamily="18" charset="0"/>
              </a:rPr>
              <a:t>Bagala</a:t>
            </a: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A. Creighton, T. Leavey, S. Nicholls, C. Wood, J. Longman, J. Barker, and S. Pit, “Mobile phone applications and their use in the self-management of type 2 diabetes mellitus: A qualitative study among app users and non-app users,” </a:t>
            </a:r>
            <a:r>
              <a:rPr lang="en-US" sz="1400" i="1" dirty="0">
                <a:effectLst/>
                <a:latin typeface="Cambria Math" panose="02040503050406030204" pitchFamily="18" charset="0"/>
                <a:ea typeface="Times New Roman" panose="02020603050405020304" pitchFamily="18" charset="0"/>
                <a:cs typeface="Times New Roman" panose="02020603050405020304" pitchFamily="18" charset="0"/>
              </a:rPr>
              <a:t>Diabetology &amp; Metabolic Syndrome</a:t>
            </a: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vol. 11, no. 1, 2019.</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a:lnSpc>
                <a:spcPct val="110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a:lnSpc>
                <a:spcPct val="110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[2] D. E. </a:t>
            </a:r>
            <a:r>
              <a:rPr lang="en-US" sz="1400" dirty="0" err="1">
                <a:effectLst/>
                <a:latin typeface="Cambria Math" panose="02040503050406030204" pitchFamily="18" charset="0"/>
                <a:ea typeface="Times New Roman" panose="02020603050405020304" pitchFamily="18" charset="0"/>
                <a:cs typeface="Times New Roman" panose="02020603050405020304" pitchFamily="18" charset="0"/>
              </a:rPr>
              <a:t>Schoffman</a:t>
            </a: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G. Turner-</a:t>
            </a:r>
            <a:r>
              <a:rPr lang="en-US" sz="1400" dirty="0" err="1">
                <a:effectLst/>
                <a:latin typeface="Cambria Math" panose="02040503050406030204" pitchFamily="18" charset="0"/>
                <a:ea typeface="Times New Roman" panose="02020603050405020304" pitchFamily="18" charset="0"/>
                <a:cs typeface="Times New Roman" panose="02020603050405020304" pitchFamily="18" charset="0"/>
              </a:rPr>
              <a:t>McGrievy</a:t>
            </a: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S. J. Jones, and S. Wilcox, “Mobile apps for pediatric obesity prevention and treatment, healthy eating, and physical activity promotion: Just fun and games?,” </a:t>
            </a:r>
            <a:r>
              <a:rPr lang="en-US" sz="1400" i="1" dirty="0">
                <a:effectLst/>
                <a:latin typeface="Cambria Math" panose="02040503050406030204" pitchFamily="18" charset="0"/>
                <a:ea typeface="Times New Roman" panose="02020603050405020304" pitchFamily="18" charset="0"/>
                <a:cs typeface="Times New Roman" panose="02020603050405020304" pitchFamily="18" charset="0"/>
              </a:rPr>
              <a:t>Translational Behavioral Medicine</a:t>
            </a: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vol. 3, no. 3, pp. 320–325, 2013.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a:lnSpc>
                <a:spcPct val="110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a:lnSpc>
                <a:spcPct val="110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[3] S. Zhang, M. Xu, W. Zhang, C. Liu, and S. Chen, “Natural polyphenols in metabolic syndrome: Protective mechanisms and clinical applications,” </a:t>
            </a:r>
            <a:r>
              <a:rPr lang="en-US" sz="1400" i="1" dirty="0">
                <a:effectLst/>
                <a:latin typeface="Cambria Math" panose="02040503050406030204" pitchFamily="18" charset="0"/>
                <a:ea typeface="Times New Roman" panose="02020603050405020304" pitchFamily="18" charset="0"/>
                <a:cs typeface="Times New Roman" panose="02020603050405020304" pitchFamily="18" charset="0"/>
              </a:rPr>
              <a:t>International Journal of Molecular Sciences</a:t>
            </a: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vol. 22, no. 11, p. 6110, 2021.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a:lnSpc>
                <a:spcPct val="110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a:lnSpc>
                <a:spcPct val="110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[4] T. Toro-Ramos, D.-H. Lee, Y. Kim, A. </a:t>
            </a:r>
            <a:r>
              <a:rPr lang="en-US" sz="1400" dirty="0" err="1">
                <a:effectLst/>
                <a:latin typeface="Cambria Math" panose="02040503050406030204" pitchFamily="18" charset="0"/>
                <a:ea typeface="Times New Roman" panose="02020603050405020304" pitchFamily="18" charset="0"/>
                <a:cs typeface="Times New Roman" panose="02020603050405020304" pitchFamily="18" charset="0"/>
              </a:rPr>
              <a:t>Michaelides</a:t>
            </a: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T. J. Oh, K. M. Kim, H. C. Jang, and S. Lim, “Effectiveness of a smartphone application for the management of metabolic syndrome components focusing on weight loss: A preliminary study,” </a:t>
            </a:r>
            <a:r>
              <a:rPr lang="en-US" sz="1400" i="1" dirty="0">
                <a:effectLst/>
                <a:latin typeface="Cambria Math" panose="02040503050406030204" pitchFamily="18" charset="0"/>
                <a:ea typeface="Times New Roman" panose="02020603050405020304" pitchFamily="18" charset="0"/>
                <a:cs typeface="Times New Roman" panose="02020603050405020304" pitchFamily="18" charset="0"/>
              </a:rPr>
              <a:t>Metabolic Syndrome and Related Disorders</a:t>
            </a: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vol. 15, no. 9, pp. 465–473, 2017.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400" dirty="0">
                <a:solidFill>
                  <a:srgbClr val="C0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2969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2">
            <a:extLst>
              <a:ext uri="{FF2B5EF4-FFF2-40B4-BE49-F238E27FC236}">
                <a16:creationId xmlns:a16="http://schemas.microsoft.com/office/drawing/2014/main" id="{CC17DDDD-85D9-4EC7-54F3-105BF379F219}"/>
              </a:ext>
            </a:extLst>
          </p:cNvPr>
          <p:cNvSpPr>
            <a:spLocks noChangeArrowheads="1"/>
          </p:cNvSpPr>
          <p:nvPr/>
        </p:nvSpPr>
        <p:spPr bwMode="auto">
          <a:xfrm>
            <a:off x="2593910" y="569168"/>
            <a:ext cx="1048760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 name="Picture 2" descr="A picture containing person, clothing, person&#10;&#10;Description automatically generated">
            <a:extLst>
              <a:ext uri="{FF2B5EF4-FFF2-40B4-BE49-F238E27FC236}">
                <a16:creationId xmlns:a16="http://schemas.microsoft.com/office/drawing/2014/main" id="{37482E65-4B9A-DE3E-64AD-F3698435B2BD}"/>
              </a:ext>
            </a:extLst>
          </p:cNvPr>
          <p:cNvPicPr>
            <a:picLocks noChangeAspect="1"/>
          </p:cNvPicPr>
          <p:nvPr/>
        </p:nvPicPr>
        <p:blipFill rotWithShape="1">
          <a:blip r:embed="rId2"/>
          <a:srcRect t="10341" b="21109"/>
          <a:stretch/>
        </p:blipFill>
        <p:spPr>
          <a:xfrm>
            <a:off x="4585719" y="643467"/>
            <a:ext cx="2979606" cy="2922523"/>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pic>
      <p:sp>
        <p:nvSpPr>
          <p:cNvPr id="4" name="Rectangle 3">
            <a:extLst>
              <a:ext uri="{FF2B5EF4-FFF2-40B4-BE49-F238E27FC236}">
                <a16:creationId xmlns:a16="http://schemas.microsoft.com/office/drawing/2014/main" id="{5742EE29-5561-F101-D405-A354DF933895}"/>
              </a:ext>
            </a:extLst>
          </p:cNvPr>
          <p:cNvSpPr>
            <a:spLocks noChangeArrowheads="1"/>
          </p:cNvSpPr>
          <p:nvPr/>
        </p:nvSpPr>
        <p:spPr bwMode="auto">
          <a:xfrm>
            <a:off x="1053195" y="3547846"/>
            <a:ext cx="10085610" cy="2834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96696" eaLnBrk="0" fontAlgn="base" hangingPunct="0">
              <a:spcBef>
                <a:spcPct val="0"/>
              </a:spcBef>
              <a:spcAft>
                <a:spcPts val="600"/>
              </a:spcAft>
            </a:pPr>
            <a:r>
              <a:rPr lang="en-US" altLang="en-US" sz="3924" b="1" kern="1200" dirty="0" err="1">
                <a:solidFill>
                  <a:srgbClr val="548DD4"/>
                </a:solidFill>
                <a:latin typeface="Cambria Math" panose="02040503050406030204" pitchFamily="18" charset="0"/>
                <a:ea typeface="+mn-ea"/>
                <a:cs typeface="Times New Roman" panose="02020603050405020304" pitchFamily="18" charset="0"/>
              </a:rPr>
              <a:t>Disanayaka</a:t>
            </a:r>
            <a:r>
              <a:rPr lang="en-US" altLang="en-US" sz="3924" b="1" kern="1200" dirty="0">
                <a:solidFill>
                  <a:srgbClr val="548DD4"/>
                </a:solidFill>
                <a:latin typeface="Cambria Math" panose="02040503050406030204" pitchFamily="18" charset="0"/>
                <a:ea typeface="+mn-ea"/>
                <a:cs typeface="Times New Roman" panose="02020603050405020304" pitchFamily="18" charset="0"/>
              </a:rPr>
              <a:t> D.M.R.A</a:t>
            </a:r>
            <a:endParaRPr lang="en-US" altLang="en-US" sz="872" kern="1200" dirty="0">
              <a:solidFill>
                <a:schemeClr val="tx1"/>
              </a:solidFill>
              <a:latin typeface="+mn-lt"/>
              <a:ea typeface="+mn-ea"/>
              <a:cs typeface="+mn-cs"/>
            </a:endParaRPr>
          </a:p>
          <a:p>
            <a:pPr algn="ctr" defTabSz="996696" eaLnBrk="0" fontAlgn="base" hangingPunct="0">
              <a:spcBef>
                <a:spcPct val="0"/>
              </a:spcBef>
              <a:spcAft>
                <a:spcPts val="600"/>
              </a:spcAft>
            </a:pPr>
            <a:r>
              <a:rPr lang="en-US" altLang="en-US" sz="3052" b="1" kern="1200" dirty="0">
                <a:solidFill>
                  <a:srgbClr val="FF0000"/>
                </a:solidFill>
                <a:latin typeface="Cambria Math" panose="02040503050406030204" pitchFamily="18" charset="0"/>
                <a:ea typeface="+mn-ea"/>
                <a:cs typeface="Times New Roman" panose="02020603050405020304" pitchFamily="18" charset="0"/>
              </a:rPr>
              <a:t>IT20264048</a:t>
            </a:r>
            <a:endParaRPr lang="en-US" altLang="en-US" sz="872" kern="1200" dirty="0">
              <a:solidFill>
                <a:schemeClr val="tx1"/>
              </a:solidFill>
              <a:latin typeface="+mn-lt"/>
              <a:ea typeface="+mn-ea"/>
              <a:cs typeface="+mn-cs"/>
            </a:endParaRPr>
          </a:p>
          <a:p>
            <a:pPr algn="ctr" defTabSz="996696" eaLnBrk="0" fontAlgn="base" hangingPunct="0">
              <a:spcBef>
                <a:spcPct val="0"/>
              </a:spcBef>
              <a:spcAft>
                <a:spcPts val="600"/>
              </a:spcAft>
            </a:pPr>
            <a:r>
              <a:rPr lang="en-US" altLang="en-US" sz="2180" b="1" kern="1200" dirty="0">
                <a:solidFill>
                  <a:srgbClr val="0F243E"/>
                </a:solidFill>
                <a:latin typeface="Cambria Math" panose="02040503050406030204" pitchFamily="18" charset="0"/>
                <a:ea typeface="+mn-ea"/>
                <a:cs typeface="Times New Roman" panose="02020603050405020304" pitchFamily="18" charset="0"/>
              </a:rPr>
              <a:t>BSc (Hons) </a:t>
            </a:r>
            <a:endParaRPr lang="en-US" altLang="en-US" sz="872" kern="1200" dirty="0">
              <a:solidFill>
                <a:schemeClr val="tx1"/>
              </a:solidFill>
              <a:latin typeface="+mn-lt"/>
              <a:ea typeface="+mn-ea"/>
              <a:cs typeface="+mn-cs"/>
            </a:endParaRPr>
          </a:p>
          <a:p>
            <a:pPr algn="ctr" defTabSz="996696" eaLnBrk="0" fontAlgn="base" hangingPunct="0">
              <a:spcBef>
                <a:spcPct val="0"/>
              </a:spcBef>
              <a:spcAft>
                <a:spcPts val="600"/>
              </a:spcAft>
            </a:pPr>
            <a:r>
              <a:rPr lang="en-US" altLang="en-US" sz="2180" b="1" kern="1200" dirty="0">
                <a:solidFill>
                  <a:srgbClr val="0F243E"/>
                </a:solidFill>
                <a:latin typeface="Cambria Math" panose="02040503050406030204" pitchFamily="18" charset="0"/>
                <a:ea typeface="+mn-ea"/>
                <a:cs typeface="Times New Roman" panose="02020603050405020304" pitchFamily="18" charset="0"/>
              </a:rPr>
              <a:t>in </a:t>
            </a:r>
            <a:endParaRPr lang="en-US" altLang="en-US" sz="872" kern="1200" dirty="0">
              <a:solidFill>
                <a:schemeClr val="tx1"/>
              </a:solidFill>
              <a:latin typeface="+mn-lt"/>
              <a:ea typeface="+mn-ea"/>
              <a:cs typeface="+mn-cs"/>
            </a:endParaRPr>
          </a:p>
          <a:p>
            <a:pPr algn="ctr" defTabSz="996696" eaLnBrk="0" fontAlgn="base" hangingPunct="0">
              <a:spcBef>
                <a:spcPct val="0"/>
              </a:spcBef>
              <a:spcAft>
                <a:spcPts val="600"/>
              </a:spcAft>
            </a:pPr>
            <a:r>
              <a:rPr lang="en-US" altLang="en-US" sz="2180" b="1" kern="1200" dirty="0">
                <a:solidFill>
                  <a:srgbClr val="0F243E"/>
                </a:solidFill>
                <a:latin typeface="Cambria Math" panose="02040503050406030204" pitchFamily="18" charset="0"/>
                <a:ea typeface="+mn-ea"/>
                <a:cs typeface="Times New Roman" panose="02020603050405020304" pitchFamily="18" charset="0"/>
              </a:rPr>
              <a:t>Information Technology Specializing in Software Engineering</a:t>
            </a:r>
            <a:endParaRPr lang="en-US" altLang="en-US" sz="872" kern="1200" dirty="0">
              <a:solidFill>
                <a:schemeClr val="tx1"/>
              </a:solidFill>
              <a:latin typeface="+mn-lt"/>
              <a:ea typeface="+mn-ea"/>
              <a:cs typeface="+mn-cs"/>
            </a:endParaRPr>
          </a:p>
          <a:p>
            <a:pPr marL="0" marR="0" lvl="0" indent="0" algn="l" defTabSz="914400" rtl="0" eaLnBrk="0" fontAlgn="base" latinLnBrk="0" hangingPunct="0">
              <a:lnSpc>
                <a:spcPct val="100000"/>
              </a:lnSpc>
              <a:spcBef>
                <a:spcPct val="0"/>
              </a:spcBef>
              <a:spcAft>
                <a:spcPts val="60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58280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16" name="Rectangle 17415">
            <a:extLst>
              <a:ext uri="{FF2B5EF4-FFF2-40B4-BE49-F238E27FC236}">
                <a16:creationId xmlns:a16="http://schemas.microsoft.com/office/drawing/2014/main" id="{9CB95732-565A-4D2C-A3AB-CC460C0D3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8" name="Rectangle 17417">
            <a:extLst>
              <a:ext uri="{FF2B5EF4-FFF2-40B4-BE49-F238E27FC236}">
                <a16:creationId xmlns:a16="http://schemas.microsoft.com/office/drawing/2014/main" id="{77F1AF47-AE98-4034-BD91-1976FA4D9C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20" name="Rectangle 17419">
            <a:extLst>
              <a:ext uri="{FF2B5EF4-FFF2-40B4-BE49-F238E27FC236}">
                <a16:creationId xmlns:a16="http://schemas.microsoft.com/office/drawing/2014/main" id="{8EC0EE2B-2029-48DD-893D-F528E651B0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7200" y="8482"/>
            <a:ext cx="3568276" cy="6858000"/>
          </a:xfrm>
          <a:prstGeom prst="rect">
            <a:avLst/>
          </a:prstGeom>
          <a:gradFill>
            <a:gsLst>
              <a:gs pos="0">
                <a:schemeClr val="accent1">
                  <a:alpha val="32000"/>
                </a:schemeClr>
              </a:gs>
              <a:gs pos="70000">
                <a:srgbClr val="000000">
                  <a:alpha val="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22" name="Freeform: Shape 17421">
            <a:extLst>
              <a:ext uri="{FF2B5EF4-FFF2-40B4-BE49-F238E27FC236}">
                <a16:creationId xmlns:a16="http://schemas.microsoft.com/office/drawing/2014/main" id="{45AE1D08-1ED1-4F59-B42F-4D8EA33DC8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24" name="Rectangle 17423">
            <a:extLst>
              <a:ext uri="{FF2B5EF4-FFF2-40B4-BE49-F238E27FC236}">
                <a16:creationId xmlns:a16="http://schemas.microsoft.com/office/drawing/2014/main" id="{9A79B912-88EA-4640-BDEB-51B3B11A0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24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4">
            <a:extLst>
              <a:ext uri="{FF2B5EF4-FFF2-40B4-BE49-F238E27FC236}">
                <a16:creationId xmlns:a16="http://schemas.microsoft.com/office/drawing/2014/main" id="{43786EAB-9A3B-8AAA-684A-6D64288A4D81}"/>
              </a:ext>
            </a:extLst>
          </p:cNvPr>
          <p:cNvSpPr>
            <a:spLocks noChangeArrowheads="1"/>
          </p:cNvSpPr>
          <p:nvPr/>
        </p:nvSpPr>
        <p:spPr bwMode="auto">
          <a:xfrm>
            <a:off x="662180" y="2862471"/>
            <a:ext cx="3041803" cy="290780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0" fontAlgn="base">
              <a:lnSpc>
                <a:spcPct val="90000"/>
              </a:lnSpc>
              <a:spcBef>
                <a:spcPct val="0"/>
              </a:spcBef>
              <a:spcAft>
                <a:spcPts val="600"/>
              </a:spcAft>
              <a:buClrTx/>
              <a:buSzTx/>
              <a:tabLst/>
            </a:pPr>
            <a:r>
              <a:rPr kumimoji="0" lang="en-US" altLang="en-US" sz="4000" b="1" i="0" u="none" strike="noStrike" cap="none" normalizeH="0" baseline="0">
                <a:ln>
                  <a:noFill/>
                </a:ln>
                <a:solidFill>
                  <a:srgbClr val="FFFFFF"/>
                </a:solidFill>
                <a:effectLst/>
                <a:latin typeface="+mj-lt"/>
                <a:ea typeface="+mj-ea"/>
                <a:cs typeface="+mj-cs"/>
              </a:rPr>
              <a:t>Research Component</a:t>
            </a:r>
            <a:endParaRPr kumimoji="0" lang="en-US" altLang="en-US" sz="4000" b="0" i="0" u="none" strike="noStrike" cap="none" normalizeH="0" baseline="0">
              <a:ln>
                <a:noFill/>
              </a:ln>
              <a:solidFill>
                <a:srgbClr val="FFFFFF"/>
              </a:solidFill>
              <a:effectLst/>
              <a:latin typeface="+mj-lt"/>
              <a:ea typeface="+mj-ea"/>
              <a:cs typeface="+mj-cs"/>
            </a:endParaRPr>
          </a:p>
          <a:p>
            <a:pPr marL="0" marR="0" lvl="0" indent="0" fontAlgn="base">
              <a:lnSpc>
                <a:spcPct val="90000"/>
              </a:lnSpc>
              <a:spcBef>
                <a:spcPct val="0"/>
              </a:spcBef>
              <a:spcAft>
                <a:spcPts val="600"/>
              </a:spcAft>
              <a:buClrTx/>
              <a:buSzTx/>
              <a:tabLst/>
            </a:pPr>
            <a:r>
              <a:rPr kumimoji="0" lang="en-US" altLang="en-US" sz="4000" b="1" i="0" u="none" strike="noStrike" cap="none" normalizeH="0" baseline="0">
                <a:ln>
                  <a:noFill/>
                </a:ln>
                <a:solidFill>
                  <a:srgbClr val="FFFFFF"/>
                </a:solidFill>
                <a:effectLst/>
                <a:latin typeface="+mj-lt"/>
                <a:ea typeface="+mj-ea"/>
                <a:cs typeface="+mj-cs"/>
              </a:rPr>
              <a:t>Monitoring And Tracking</a:t>
            </a:r>
            <a:endParaRPr kumimoji="0" lang="en-US" altLang="en-US" sz="4000" b="0" i="0" u="none" strike="noStrike" cap="none" normalizeH="0" baseline="0">
              <a:ln>
                <a:noFill/>
              </a:ln>
              <a:solidFill>
                <a:srgbClr val="FFFFFF"/>
              </a:solidFill>
              <a:effectLst/>
              <a:latin typeface="+mj-lt"/>
              <a:ea typeface="+mj-ea"/>
              <a:cs typeface="+mj-cs"/>
            </a:endParaRPr>
          </a:p>
          <a:p>
            <a:pPr marL="0" marR="0" lvl="0" indent="0" fontAlgn="base">
              <a:lnSpc>
                <a:spcPct val="90000"/>
              </a:lnSpc>
              <a:spcBef>
                <a:spcPct val="0"/>
              </a:spcBef>
              <a:spcAft>
                <a:spcPts val="600"/>
              </a:spcAft>
              <a:buClrTx/>
              <a:buSzTx/>
              <a:tabLst/>
            </a:pPr>
            <a:endParaRPr kumimoji="0" lang="en-US" altLang="en-US" sz="4000" b="0" i="0" u="none" strike="noStrike" cap="none" normalizeH="0" baseline="0">
              <a:ln>
                <a:noFill/>
              </a:ln>
              <a:solidFill>
                <a:srgbClr val="FFFFFF"/>
              </a:solidFill>
              <a:effectLst/>
              <a:latin typeface="+mj-lt"/>
              <a:ea typeface="+mj-ea"/>
              <a:cs typeface="+mj-cs"/>
            </a:endParaRPr>
          </a:p>
        </p:txBody>
      </p:sp>
      <p:pic>
        <p:nvPicPr>
          <p:cNvPr id="17410" name="Picture 13" descr="A group of people standing next to a computer&#10;&#10;Description automatically generated with low confidence">
            <a:extLst>
              <a:ext uri="{FF2B5EF4-FFF2-40B4-BE49-F238E27FC236}">
                <a16:creationId xmlns:a16="http://schemas.microsoft.com/office/drawing/2014/main" id="{2B801155-C038-DE1F-8E2B-E03456F1B23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01040" y="797475"/>
            <a:ext cx="3387578" cy="2376360"/>
          </a:xfrm>
          <a:prstGeom prst="rect">
            <a:avLst/>
          </a:prstGeom>
          <a:noFill/>
          <a:extLst>
            <a:ext uri="{909E8E84-426E-40DD-AFC4-6F175D3DCCD1}">
              <a14:hiddenFill xmlns:a14="http://schemas.microsoft.com/office/drawing/2010/main">
                <a:solidFill>
                  <a:srgbClr val="FFFFFF"/>
                </a:solidFill>
              </a14:hiddenFill>
            </a:ext>
          </a:extLst>
        </p:spPr>
      </p:pic>
      <p:pic>
        <p:nvPicPr>
          <p:cNvPr id="17411" name="Picture 12" descr="A hand holding a magnifying glass over a person at a desk&#10;&#10;Description automatically generated with medium confidence">
            <a:extLst>
              <a:ext uri="{FF2B5EF4-FFF2-40B4-BE49-F238E27FC236}">
                <a16:creationId xmlns:a16="http://schemas.microsoft.com/office/drawing/2014/main" id="{DF957837-1DA3-5631-AA49-9607C4ED72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93930" y="1173292"/>
            <a:ext cx="3419533" cy="2000543"/>
          </a:xfrm>
          <a:prstGeom prst="rect">
            <a:avLst/>
          </a:prstGeom>
          <a:noFill/>
          <a:extLst>
            <a:ext uri="{909E8E84-426E-40DD-AFC4-6F175D3DCCD1}">
              <a14:hiddenFill xmlns:a14="http://schemas.microsoft.com/office/drawing/2010/main">
                <a:solidFill>
                  <a:srgbClr val="FFFFFF"/>
                </a:solidFill>
              </a14:hiddenFill>
            </a:ext>
          </a:extLst>
        </p:spPr>
      </p:pic>
      <p:pic>
        <p:nvPicPr>
          <p:cNvPr id="17409" name="Picture 14" descr="A desk with a computer and a lamp&#10;&#10;Description automatically generated with medium confidence">
            <a:extLst>
              <a:ext uri="{FF2B5EF4-FFF2-40B4-BE49-F238E27FC236}">
                <a16:creationId xmlns:a16="http://schemas.microsoft.com/office/drawing/2014/main" id="{D4D3B751-797F-8C69-0E0C-BDF4AD7157B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98364" y="3429000"/>
            <a:ext cx="6717775" cy="28874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a:extLst>
              <a:ext uri="{FF2B5EF4-FFF2-40B4-BE49-F238E27FC236}">
                <a16:creationId xmlns:a16="http://schemas.microsoft.com/office/drawing/2014/main" id="{00DF4030-7BA8-DF2A-E671-967F5BE452CA}"/>
              </a:ext>
            </a:extLst>
          </p:cNvPr>
          <p:cNvSpPr>
            <a:spLocks noChangeArrowheads="1"/>
          </p:cNvSpPr>
          <p:nvPr/>
        </p:nvSpPr>
        <p:spPr bwMode="auto">
          <a:xfrm>
            <a:off x="0" y="45942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165684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0C9B46D6-0794-6A10-80D3-8A7633C4DE84}"/>
              </a:ext>
            </a:extLst>
          </p:cNvPr>
          <p:cNvSpPr>
            <a:spLocks noChangeArrowheads="1"/>
          </p:cNvSpPr>
          <p:nvPr/>
        </p:nvSpPr>
        <p:spPr bwMode="auto">
          <a:xfrm>
            <a:off x="514350" y="252568"/>
            <a:ext cx="1092517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Background</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One of the key components of our personalized mobile patient guidance system for early detection and management of metabolic syndrome is the ability to monitor and track the progress of patients.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With our system, patients can easily upload their medical reports and receive personalized recommendations based on their risk level.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The monitoring and tracking component uses machine learning algorithms to categorize patients based on their current situation and predict their future health outcomes.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solidFill>
                <a:srgbClr val="404040"/>
              </a:solidFill>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With continuous monitoring and regular check-ins, our system ensures that patients are always informed and up-to-date on their health status, empowering them to take control of their health and prevent future complications.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8433" name="Picture 1112166211" descr="A cartoon of a person holding a magnifying glass&#10;&#10;Description automatically generated with medium confidence">
            <a:extLst>
              <a:ext uri="{FF2B5EF4-FFF2-40B4-BE49-F238E27FC236}">
                <a16:creationId xmlns:a16="http://schemas.microsoft.com/office/drawing/2014/main" id="{1ED56531-DA72-0BC6-8E17-D6011151BD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881076" y="5317103"/>
            <a:ext cx="1965325" cy="11350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045D2A6C-BF8C-F849-1C60-6D0406679902}"/>
              </a:ext>
            </a:extLst>
          </p:cNvPr>
          <p:cNvSpPr>
            <a:spLocks noChangeArrowheads="1"/>
          </p:cNvSpPr>
          <p:nvPr/>
        </p:nvSpPr>
        <p:spPr bwMode="auto">
          <a:xfrm>
            <a:off x="514350" y="34290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24654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596616602" descr="A picture containing text, clipart&#10;&#10;Description automatically generated">
            <a:extLst>
              <a:ext uri="{FF2B5EF4-FFF2-40B4-BE49-F238E27FC236}">
                <a16:creationId xmlns:a16="http://schemas.microsoft.com/office/drawing/2014/main" id="{6B224AC9-E59A-B122-8267-033A328AD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4474" y="4230520"/>
            <a:ext cx="1987420" cy="2269236"/>
          </a:xfrm>
          <a:prstGeom prst="rect">
            <a:avLst/>
          </a:prstGeom>
          <a:noFill/>
          <a:extLst>
            <a:ext uri="{909E8E84-426E-40DD-AFC4-6F175D3DCCD1}">
              <a14:hiddenFill xmlns:a14="http://schemas.microsoft.com/office/drawing/2010/main">
                <a:solidFill>
                  <a:srgbClr val="FFFFFF"/>
                </a:solidFill>
              </a14:hiddenFill>
            </a:ext>
          </a:extLst>
        </p:spPr>
      </p:pic>
      <p:pic>
        <p:nvPicPr>
          <p:cNvPr id="19457" name="Picture 6" descr="A cartoon of a child&#10;&#10;Description automatically generated with medium confidence">
            <a:extLst>
              <a:ext uri="{FF2B5EF4-FFF2-40B4-BE49-F238E27FC236}">
                <a16:creationId xmlns:a16="http://schemas.microsoft.com/office/drawing/2014/main" id="{6D1C46F8-8F94-6F3B-9896-474D97F4A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532" y="4127783"/>
            <a:ext cx="1583417" cy="25379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0D871C5B-DC6E-848E-E364-4FDB6A9253CB}"/>
              </a:ext>
            </a:extLst>
          </p:cNvPr>
          <p:cNvSpPr>
            <a:spLocks noChangeArrowheads="1"/>
          </p:cNvSpPr>
          <p:nvPr/>
        </p:nvSpPr>
        <p:spPr bwMode="auto">
          <a:xfrm>
            <a:off x="905070" y="26661"/>
            <a:ext cx="10506270" cy="420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Research problem</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Difficulties correctly identifying and monitoring the course of metabolic syndrome in individuals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solidFill>
                <a:srgbClr val="404040"/>
              </a:solidFill>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Insufﬁcient personalized guidance and support for patients managing metabolic syndrome</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solidFill>
                <a:srgbClr val="404040"/>
              </a:solidFill>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There is a lack of real-time monitoring and tracking technologies for the management of metabolic syndrome.</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solidFill>
                <a:srgbClr val="404040"/>
              </a:solidFill>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Insufficient methods or models for forecasting future health outcomes in metabolic syndrome patients.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solidFill>
                <a:srgbClr val="404040"/>
              </a:solidFill>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Poor patient data and monitoring system integration for optimal illness management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id="{0AE44E86-F44F-B711-1D70-2AB7554D9B9C}"/>
              </a:ext>
            </a:extLst>
          </p:cNvPr>
          <p:cNvSpPr>
            <a:spLocks noChangeArrowheads="1"/>
          </p:cNvSpPr>
          <p:nvPr/>
        </p:nvSpPr>
        <p:spPr bwMode="auto">
          <a:xfrm>
            <a:off x="0" y="3733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988213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397D376-C2FC-4F2B-EAF6-95B5981E024A}"/>
              </a:ext>
            </a:extLst>
          </p:cNvPr>
          <p:cNvSpPr>
            <a:spLocks noChangeArrowheads="1"/>
          </p:cNvSpPr>
          <p:nvPr/>
        </p:nvSpPr>
        <p:spPr bwMode="auto">
          <a:xfrm>
            <a:off x="1315615" y="132205"/>
            <a:ext cx="9255968" cy="2954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Methodology</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System overview Diagram.</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Technology Involved</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Requirements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WBS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81" name="Picture 8" descr="A desk with a computer and a lamp&#10;&#10;Description automatically generated with medium confidence">
            <a:extLst>
              <a:ext uri="{FF2B5EF4-FFF2-40B4-BE49-F238E27FC236}">
                <a16:creationId xmlns:a16="http://schemas.microsoft.com/office/drawing/2014/main" id="{479C0364-1148-6F48-DDE2-183D6781F2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2792" y="3008106"/>
            <a:ext cx="5034412" cy="216531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7C9947C4-2BA6-94D0-264C-E06E0B2890E8}"/>
              </a:ext>
            </a:extLst>
          </p:cNvPr>
          <p:cNvSpPr>
            <a:spLocks noChangeArrowheads="1"/>
          </p:cNvSpPr>
          <p:nvPr/>
        </p:nvSpPr>
        <p:spPr bwMode="auto">
          <a:xfrm>
            <a:off x="0" y="22399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620709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8B3273-AE67-6082-9D6B-748A4C51C697}"/>
              </a:ext>
            </a:extLst>
          </p:cNvPr>
          <p:cNvSpPr txBox="1"/>
          <p:nvPr/>
        </p:nvSpPr>
        <p:spPr>
          <a:xfrm>
            <a:off x="1184988" y="1288735"/>
            <a:ext cx="9881118" cy="603755"/>
          </a:xfrm>
          <a:prstGeom prst="rect">
            <a:avLst/>
          </a:prstGeom>
          <a:noFill/>
        </p:spPr>
        <p:txBody>
          <a:bodyPr wrap="square">
            <a:spAutoFit/>
          </a:bodyPr>
          <a:lstStyle/>
          <a:p>
            <a:pPr marL="0" marR="0" algn="ctr">
              <a:lnSpc>
                <a:spcPct val="110000"/>
              </a:lnSpc>
              <a:spcBef>
                <a:spcPts val="0"/>
              </a:spcBef>
              <a:spcAft>
                <a:spcPts val="600"/>
              </a:spcAft>
            </a:pPr>
            <a:r>
              <a:rPr lang="en-US" sz="32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2E6C3F3-8D2C-AB5D-D843-E5519353E232}"/>
              </a:ext>
            </a:extLst>
          </p:cNvPr>
          <p:cNvSpPr txBox="1"/>
          <p:nvPr/>
        </p:nvSpPr>
        <p:spPr>
          <a:xfrm>
            <a:off x="463031" y="274322"/>
            <a:ext cx="7277878" cy="2764090"/>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gathered suitable dataset from the Kaggle website.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800" b="1"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Title : </a:t>
            </a:r>
            <a:r>
              <a:rPr lang="en-US" b="1" i="1" kern="1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High Blood Pressure </a:t>
            </a:r>
            <a:r>
              <a:rPr lang="en-US" sz="1800" b="1"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Prediction</a:t>
            </a:r>
            <a:endParaRPr lang="en-US" sz="1400" b="1"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how affect for metabolic syndrome Diabetes, that’s why I selected to train this model. </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Status :</a:t>
            </a:r>
          </a:p>
          <a:p>
            <a:pPr marL="0" marR="0">
              <a:lnSpc>
                <a:spcPct val="107000"/>
              </a:lnSpc>
              <a:spcBef>
                <a:spcPts val="0"/>
              </a:spcBef>
              <a:spcAft>
                <a:spcPts val="800"/>
              </a:spcAft>
            </a:pPr>
            <a:r>
              <a:rPr lang="en-US" sz="2000" b="1" kern="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0 --&gt; less chance </a:t>
            </a:r>
          </a:p>
          <a:p>
            <a:pPr marL="0" marR="0">
              <a:lnSpc>
                <a:spcPct val="107000"/>
              </a:lnSpc>
              <a:spcBef>
                <a:spcPts val="0"/>
              </a:spcBef>
              <a:spcAft>
                <a:spcPts val="800"/>
              </a:spcAft>
            </a:pPr>
            <a:r>
              <a:rPr lang="en-US" sz="2000" b="1" kern="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1 --&gt; more chance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E0C4ED24-2399-25A0-599F-B79FCAD9829E}"/>
              </a:ext>
            </a:extLst>
          </p:cNvPr>
          <p:cNvSpPr txBox="1"/>
          <p:nvPr/>
        </p:nvSpPr>
        <p:spPr>
          <a:xfrm>
            <a:off x="556019" y="3124501"/>
            <a:ext cx="7184889" cy="4414927"/>
          </a:xfrm>
          <a:prstGeom prst="rect">
            <a:avLst/>
          </a:prstGeom>
          <a:noFill/>
        </p:spPr>
        <p:txBody>
          <a:bodyPr wrap="square">
            <a:spAutoFit/>
          </a:bodyPr>
          <a:lstStyle/>
          <a:p>
            <a:pPr marL="0" marR="0">
              <a:lnSpc>
                <a:spcPct val="107000"/>
              </a:lnSpc>
              <a:spcBef>
                <a:spcPts val="0"/>
              </a:spcBef>
              <a:spcAft>
                <a:spcPts val="800"/>
              </a:spcAft>
            </a:pPr>
            <a:r>
              <a:rPr lang="en-US"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Methodology</a:t>
            </a:r>
            <a:endParaRPr lang="en-US"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kern="100" dirty="0">
                <a:effectLst/>
                <a:latin typeface="Calibri" panose="020F0502020204030204" pitchFamily="34" charset="0"/>
                <a:ea typeface="Calibri" panose="020F0502020204030204" pitchFamily="34" charset="0"/>
                <a:cs typeface="Times New Roman" panose="02020603050405020304" pitchFamily="18" charset="0"/>
              </a:rPr>
              <a:t>Import data CSV file</a:t>
            </a:r>
          </a:p>
          <a:p>
            <a:pPr marL="0" marR="0">
              <a:lnSpc>
                <a:spcPct val="107000"/>
              </a:lnSpc>
              <a:spcBef>
                <a:spcPts val="0"/>
              </a:spcBef>
              <a:spcAft>
                <a:spcPts val="800"/>
              </a:spcAft>
            </a:pPr>
            <a:r>
              <a:rPr lang="en-US" sz="1800" u="sng" kern="100" dirty="0">
                <a:effectLst/>
                <a:latin typeface="Calibri" panose="020F0502020204030204" pitchFamily="34" charset="0"/>
                <a:ea typeface="Calibri" panose="020F0502020204030204" pitchFamily="34" charset="0"/>
                <a:cs typeface="Times New Roman" panose="02020603050405020304" pitchFamily="18" charset="0"/>
              </a:rPr>
              <a:t>Model preparation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 is the dependent variable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 = target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X is the independent variable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X = all the other variables except the output (</a:t>
            </a:r>
            <a:r>
              <a:rPr lang="en-US" sz="1800" dirty="0" err="1">
                <a:effectLst/>
                <a:latin typeface="JetBrains Mono"/>
              </a:rPr>
              <a:t>age,sex,cp,trestbps,chol,fbs</a:t>
            </a:r>
            <a:r>
              <a:rPr lang="en-US" sz="1800" dirty="0">
                <a:effectLst/>
                <a:latin typeface="JetBrains Mono"/>
              </a:rPr>
              <a:t>,…)</a:t>
            </a:r>
          </a:p>
          <a:p>
            <a:pPr>
              <a:lnSpc>
                <a:spcPct val="107000"/>
              </a:lnSpc>
            </a:pPr>
            <a:r>
              <a:rPr lang="en-US" i="0" dirty="0">
                <a:effectLst/>
              </a:rPr>
              <a:t>Exploratory data analysis </a:t>
            </a:r>
          </a:p>
          <a:p>
            <a:pPr>
              <a:lnSpc>
                <a:spcPct val="107000"/>
              </a:lnSpc>
            </a:pPr>
            <a:endParaRPr lang="en-US" sz="1800" dirty="0">
              <a:effectLst/>
              <a:latin typeface="JetBrains Mono"/>
            </a:endParaRPr>
          </a:p>
          <a:p>
            <a:pPr marL="342900" indent="-342900">
              <a:lnSpc>
                <a:spcPct val="107000"/>
              </a:lnSpc>
              <a:buFont typeface="Symbol" panose="05050102010706020507" pitchFamily="18" charset="2"/>
              <a:buChar char=""/>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endParaRPr lang="en-US" kern="100" dirty="0">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1700557-EAD1-A933-5A60-01B37D28F294}"/>
              </a:ext>
            </a:extLst>
          </p:cNvPr>
          <p:cNvPicPr>
            <a:picLocks noChangeAspect="1"/>
          </p:cNvPicPr>
          <p:nvPr/>
        </p:nvPicPr>
        <p:blipFill>
          <a:blip r:embed="rId2"/>
          <a:stretch>
            <a:fillRect/>
          </a:stretch>
        </p:blipFill>
        <p:spPr>
          <a:xfrm>
            <a:off x="7601437" y="1511620"/>
            <a:ext cx="3604140" cy="2142797"/>
          </a:xfrm>
          <a:prstGeom prst="rect">
            <a:avLst/>
          </a:prstGeom>
        </p:spPr>
      </p:pic>
      <p:pic>
        <p:nvPicPr>
          <p:cNvPr id="11" name="Picture 10">
            <a:extLst>
              <a:ext uri="{FF2B5EF4-FFF2-40B4-BE49-F238E27FC236}">
                <a16:creationId xmlns:a16="http://schemas.microsoft.com/office/drawing/2014/main" id="{0A838E8A-BC95-3DAA-C8F7-2FCF8E233066}"/>
              </a:ext>
            </a:extLst>
          </p:cNvPr>
          <p:cNvPicPr>
            <a:picLocks noChangeAspect="1"/>
          </p:cNvPicPr>
          <p:nvPr/>
        </p:nvPicPr>
        <p:blipFill>
          <a:blip r:embed="rId3"/>
          <a:stretch>
            <a:fillRect/>
          </a:stretch>
        </p:blipFill>
        <p:spPr>
          <a:xfrm>
            <a:off x="5850749" y="4095354"/>
            <a:ext cx="3780317" cy="2011570"/>
          </a:xfrm>
          <a:prstGeom prst="rect">
            <a:avLst/>
          </a:prstGeom>
        </p:spPr>
      </p:pic>
    </p:spTree>
    <p:extLst>
      <p:ext uri="{BB962C8B-B14F-4D97-AF65-F5344CB8AC3E}">
        <p14:creationId xmlns:p14="http://schemas.microsoft.com/office/powerpoint/2010/main" val="3953983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6E1966-099A-9C75-9B55-570DF51855EE}"/>
              </a:ext>
            </a:extLst>
          </p:cNvPr>
          <p:cNvSpPr txBox="1"/>
          <p:nvPr/>
        </p:nvSpPr>
        <p:spPr>
          <a:xfrm>
            <a:off x="278363" y="137440"/>
            <a:ext cx="6097554" cy="2332754"/>
          </a:xfrm>
          <a:prstGeom prst="rect">
            <a:avLst/>
          </a:prstGeom>
          <a:noFill/>
        </p:spPr>
        <p:txBody>
          <a:bodyPr wrap="square">
            <a:spAutoFit/>
          </a:bodyPr>
          <a:lstStyle/>
          <a:p>
            <a:pPr marR="0" lvl="0">
              <a:lnSpc>
                <a:spcPct val="107000"/>
              </a:lnSpc>
              <a:spcBef>
                <a:spcPts val="0"/>
              </a:spcBef>
              <a:spcAft>
                <a:spcPts val="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endParaRPr lang="en-US" b="1" kern="10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r>
              <a:rPr lang="en-US" b="1" kern="100">
                <a:effectLst/>
                <a:latin typeface="Calibri" panose="020F0502020204030204" pitchFamily="34" charset="0"/>
                <a:ea typeface="Calibri" panose="020F0502020204030204" pitchFamily="34" charset="0"/>
                <a:cs typeface="Times New Roman" panose="02020603050405020304" pitchFamily="18" charset="0"/>
              </a:rPr>
              <a:t> </a:t>
            </a:r>
            <a:r>
              <a:rPr lang="en-US"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Data visualization part</a:t>
            </a:r>
          </a:p>
          <a:p>
            <a:pPr marR="0" lvl="0">
              <a:lnSpc>
                <a:spcPct val="107000"/>
              </a:lnSpc>
              <a:spcBef>
                <a:spcPts val="0"/>
              </a:spcBef>
              <a:spcAft>
                <a:spcPts val="800"/>
              </a:spcAft>
            </a:pPr>
            <a:r>
              <a:rPr lang="en-US" kern="100">
                <a:latin typeface="Calibri" panose="020F0502020204030204" pitchFamily="34" charset="0"/>
                <a:ea typeface="Calibri" panose="020F0502020204030204" pitchFamily="34" charset="0"/>
                <a:cs typeface="Times New Roman" panose="02020603050405020304" pitchFamily="18" charset="0"/>
              </a:rPr>
              <a:t>We can see that the distribution of data is normal ! lets move for the Model preparation. </a:t>
            </a:r>
          </a:p>
          <a:p>
            <a:pPr marR="0" lvl="0">
              <a:lnSpc>
                <a:spcPct val="107000"/>
              </a:lnSpc>
              <a:spcBef>
                <a:spcPts val="0"/>
              </a:spcBef>
              <a:spcAft>
                <a:spcPts val="800"/>
              </a:spcAft>
            </a:pPr>
            <a:endParaRPr lang="en-US" sz="1400" b="1" kern="10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800"/>
              </a:spcAft>
            </a:pPr>
            <a:endParaRPr lang="en-US" sz="1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939AB405-4AD5-2627-D7E9-F17819D2C9DF}"/>
              </a:ext>
            </a:extLst>
          </p:cNvPr>
          <p:cNvPicPr>
            <a:picLocks noChangeAspect="1"/>
          </p:cNvPicPr>
          <p:nvPr/>
        </p:nvPicPr>
        <p:blipFill>
          <a:blip r:embed="rId2"/>
          <a:stretch>
            <a:fillRect/>
          </a:stretch>
        </p:blipFill>
        <p:spPr>
          <a:xfrm>
            <a:off x="5605525" y="2157769"/>
            <a:ext cx="4304146" cy="2408537"/>
          </a:xfrm>
          <a:prstGeom prst="rect">
            <a:avLst/>
          </a:prstGeom>
        </p:spPr>
      </p:pic>
      <p:pic>
        <p:nvPicPr>
          <p:cNvPr id="5" name="Picture 4">
            <a:extLst>
              <a:ext uri="{FF2B5EF4-FFF2-40B4-BE49-F238E27FC236}">
                <a16:creationId xmlns:a16="http://schemas.microsoft.com/office/drawing/2014/main" id="{EFB61725-2FA3-161A-D6A7-D2F248C664E9}"/>
              </a:ext>
            </a:extLst>
          </p:cNvPr>
          <p:cNvPicPr>
            <a:picLocks noChangeAspect="1"/>
          </p:cNvPicPr>
          <p:nvPr/>
        </p:nvPicPr>
        <p:blipFill>
          <a:blip r:embed="rId3"/>
          <a:stretch>
            <a:fillRect/>
          </a:stretch>
        </p:blipFill>
        <p:spPr>
          <a:xfrm>
            <a:off x="8350319" y="637310"/>
            <a:ext cx="3118704" cy="2724728"/>
          </a:xfrm>
          <a:prstGeom prst="rect">
            <a:avLst/>
          </a:prstGeom>
        </p:spPr>
      </p:pic>
      <p:pic>
        <p:nvPicPr>
          <p:cNvPr id="11" name="Picture 10">
            <a:extLst>
              <a:ext uri="{FF2B5EF4-FFF2-40B4-BE49-F238E27FC236}">
                <a16:creationId xmlns:a16="http://schemas.microsoft.com/office/drawing/2014/main" id="{2D7080AC-1B0E-43E9-AE91-B59FA6A088CE}"/>
              </a:ext>
            </a:extLst>
          </p:cNvPr>
          <p:cNvPicPr>
            <a:picLocks noChangeAspect="1"/>
          </p:cNvPicPr>
          <p:nvPr/>
        </p:nvPicPr>
        <p:blipFill>
          <a:blip r:embed="rId4"/>
          <a:stretch>
            <a:fillRect/>
          </a:stretch>
        </p:blipFill>
        <p:spPr>
          <a:xfrm>
            <a:off x="8284805" y="3851233"/>
            <a:ext cx="3516441" cy="2251572"/>
          </a:xfrm>
          <a:prstGeom prst="rect">
            <a:avLst/>
          </a:prstGeom>
        </p:spPr>
      </p:pic>
      <p:pic>
        <p:nvPicPr>
          <p:cNvPr id="13" name="Picture 12">
            <a:extLst>
              <a:ext uri="{FF2B5EF4-FFF2-40B4-BE49-F238E27FC236}">
                <a16:creationId xmlns:a16="http://schemas.microsoft.com/office/drawing/2014/main" id="{AADA8DAD-543E-204B-1588-F746E134DB3D}"/>
              </a:ext>
            </a:extLst>
          </p:cNvPr>
          <p:cNvPicPr>
            <a:picLocks noChangeAspect="1"/>
          </p:cNvPicPr>
          <p:nvPr/>
        </p:nvPicPr>
        <p:blipFill>
          <a:blip r:embed="rId5"/>
          <a:stretch>
            <a:fillRect/>
          </a:stretch>
        </p:blipFill>
        <p:spPr>
          <a:xfrm>
            <a:off x="2418290" y="4006693"/>
            <a:ext cx="3255766" cy="2096112"/>
          </a:xfrm>
          <a:prstGeom prst="rect">
            <a:avLst/>
          </a:prstGeom>
        </p:spPr>
      </p:pic>
    </p:spTree>
    <p:extLst>
      <p:ext uri="{BB962C8B-B14F-4D97-AF65-F5344CB8AC3E}">
        <p14:creationId xmlns:p14="http://schemas.microsoft.com/office/powerpoint/2010/main" val="31793308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44C162B-DB5A-C4EA-AC55-32878939D8CA}"/>
              </a:ext>
            </a:extLst>
          </p:cNvPr>
          <p:cNvPicPr>
            <a:picLocks noChangeAspect="1"/>
          </p:cNvPicPr>
          <p:nvPr/>
        </p:nvPicPr>
        <p:blipFill>
          <a:blip r:embed="rId2"/>
          <a:stretch>
            <a:fillRect/>
          </a:stretch>
        </p:blipFill>
        <p:spPr>
          <a:xfrm>
            <a:off x="3170951" y="2693504"/>
            <a:ext cx="4736916" cy="2862470"/>
          </a:xfrm>
          <a:prstGeom prst="rect">
            <a:avLst/>
          </a:prstGeom>
        </p:spPr>
      </p:pic>
      <p:sp>
        <p:nvSpPr>
          <p:cNvPr id="4" name="TextBox 3">
            <a:extLst>
              <a:ext uri="{FF2B5EF4-FFF2-40B4-BE49-F238E27FC236}">
                <a16:creationId xmlns:a16="http://schemas.microsoft.com/office/drawing/2014/main" id="{B26E1966-099A-9C75-9B55-570DF51855EE}"/>
              </a:ext>
            </a:extLst>
          </p:cNvPr>
          <p:cNvSpPr txBox="1"/>
          <p:nvPr/>
        </p:nvSpPr>
        <p:spPr>
          <a:xfrm>
            <a:off x="278363" y="137440"/>
            <a:ext cx="6097554" cy="942181"/>
          </a:xfrm>
          <a:prstGeom prst="rect">
            <a:avLst/>
          </a:prstGeom>
          <a:noFill/>
        </p:spPr>
        <p:txBody>
          <a:bodyPr wrap="square">
            <a:spAutoFit/>
          </a:bodyPr>
          <a:lstStyle/>
          <a:p>
            <a:pPr marR="0" lvl="0" algn="ctr">
              <a:lnSpc>
                <a:spcPct val="107000"/>
              </a:lnSpc>
              <a:spcBef>
                <a:spcPts val="0"/>
              </a:spcBef>
              <a:spcAft>
                <a:spcPts val="800"/>
              </a:spcAft>
            </a:pPr>
            <a:r>
              <a:rPr lang="en-US" sz="32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Module preparation </a:t>
            </a:r>
          </a:p>
          <a:p>
            <a:pPr marR="0" lvl="0">
              <a:lnSpc>
                <a:spcPct val="107000"/>
              </a:lnSpc>
              <a:spcBef>
                <a:spcPts val="0"/>
              </a:spcBef>
              <a:spcAft>
                <a:spcPts val="800"/>
              </a:spcAft>
            </a:pPr>
            <a:endParaRPr lang="en-US" sz="14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F3060826-F9A1-BAAD-5434-FD12022BEF70}"/>
              </a:ext>
            </a:extLst>
          </p:cNvPr>
          <p:cNvSpPr txBox="1"/>
          <p:nvPr/>
        </p:nvSpPr>
        <p:spPr>
          <a:xfrm>
            <a:off x="745756" y="1473200"/>
            <a:ext cx="5162767" cy="923330"/>
          </a:xfrm>
          <a:prstGeom prst="rect">
            <a:avLst/>
          </a:prstGeom>
          <a:noFill/>
        </p:spPr>
        <p:txBody>
          <a:bodyPr wrap="square" rtlCol="0">
            <a:spAutoFit/>
          </a:bodyPr>
          <a:lstStyle/>
          <a:p>
            <a:pPr marL="285750" indent="-285750">
              <a:buFont typeface="Arial" panose="020B0604020202020204" pitchFamily="34" charset="0"/>
              <a:buChar char="•"/>
            </a:pPr>
            <a:r>
              <a:rPr lang="en-US" dirty="0"/>
              <a:t>Set X and Y values</a:t>
            </a:r>
          </a:p>
          <a:p>
            <a:pPr marL="285750" indent="-285750">
              <a:buFont typeface="Arial" panose="020B0604020202020204" pitchFamily="34" charset="0"/>
              <a:buChar char="•"/>
            </a:pPr>
            <a:r>
              <a:rPr lang="en-US" dirty="0"/>
              <a:t>Separate data set to test values and train values </a:t>
            </a:r>
          </a:p>
          <a:p>
            <a:pPr marL="285750" indent="-285750">
              <a:buFont typeface="Arial" panose="020B0604020202020204" pitchFamily="34" charset="0"/>
              <a:buChar char="•"/>
            </a:pPr>
            <a:r>
              <a:rPr lang="en-US" sz="1800" i="0" dirty="0">
                <a:effectLst/>
              </a:rPr>
              <a:t>Feature Importance's Visualizing</a:t>
            </a:r>
            <a:r>
              <a:rPr lang="en-US" dirty="0"/>
              <a:t> </a:t>
            </a:r>
          </a:p>
        </p:txBody>
      </p:sp>
      <p:pic>
        <p:nvPicPr>
          <p:cNvPr id="6" name="Picture 5">
            <a:extLst>
              <a:ext uri="{FF2B5EF4-FFF2-40B4-BE49-F238E27FC236}">
                <a16:creationId xmlns:a16="http://schemas.microsoft.com/office/drawing/2014/main" id="{CA2668F7-B265-2AA6-D513-A08D546C7F3A}"/>
              </a:ext>
            </a:extLst>
          </p:cNvPr>
          <p:cNvPicPr>
            <a:picLocks noChangeAspect="1"/>
          </p:cNvPicPr>
          <p:nvPr/>
        </p:nvPicPr>
        <p:blipFill>
          <a:blip r:embed="rId3"/>
          <a:stretch>
            <a:fillRect/>
          </a:stretch>
        </p:blipFill>
        <p:spPr>
          <a:xfrm>
            <a:off x="6283479" y="335081"/>
            <a:ext cx="5162768" cy="3093919"/>
          </a:xfrm>
          <a:prstGeom prst="rect">
            <a:avLst/>
          </a:prstGeom>
        </p:spPr>
      </p:pic>
    </p:spTree>
    <p:extLst>
      <p:ext uri="{BB962C8B-B14F-4D97-AF65-F5344CB8AC3E}">
        <p14:creationId xmlns:p14="http://schemas.microsoft.com/office/powerpoint/2010/main" val="2629290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6E3E03-8CDE-E719-2158-AD743CD4B978}"/>
              </a:ext>
            </a:extLst>
          </p:cNvPr>
          <p:cNvSpPr txBox="1"/>
          <p:nvPr/>
        </p:nvSpPr>
        <p:spPr>
          <a:xfrm>
            <a:off x="714895" y="638300"/>
            <a:ext cx="9942021" cy="5716821"/>
          </a:xfrm>
          <a:prstGeom prst="rect">
            <a:avLst/>
          </a:prstGeom>
          <a:noFill/>
        </p:spPr>
        <p:txBody>
          <a:bodyPr wrap="square">
            <a:spAutoFit/>
          </a:bodyPr>
          <a:lstStyle/>
          <a:p>
            <a:pPr marL="0" marR="0" algn="ctr">
              <a:lnSpc>
                <a:spcPct val="110000"/>
              </a:lnSpc>
              <a:spcBef>
                <a:spcPts val="0"/>
              </a:spcBef>
              <a:spcAft>
                <a:spcPts val="600"/>
              </a:spcAft>
            </a:pPr>
            <a:r>
              <a:rPr lang="en-US" sz="32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Research Problem</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marR="0">
              <a:lnSpc>
                <a:spcPct val="110000"/>
              </a:lnSpc>
              <a:spcBef>
                <a:spcPts val="0"/>
              </a:spcBef>
              <a:spcAft>
                <a:spcPts val="600"/>
              </a:spcAft>
            </a:pPr>
            <a:r>
              <a:rPr lang="en-US" sz="2200" b="1" dirty="0">
                <a:solidFill>
                  <a:srgbClr val="C0504D"/>
                </a:solidFill>
                <a:effectLst/>
                <a:latin typeface="Cambria Math" panose="02040503050406030204" pitchFamily="18" charset="0"/>
                <a:ea typeface="Times New Roman" panose="02020603050405020304" pitchFamily="18" charset="0"/>
                <a:cs typeface="Times New Roman" panose="02020603050405020304" pitchFamily="18" charset="0"/>
              </a:rPr>
              <a:t>What can we do to prevent metabolic syndrome in people?</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Wingdings" panose="05000000000000000000" pitchFamily="2" charset="2"/>
              <a:buChar char=""/>
              <a:tabLst>
                <a:tab pos="457200" algn="l"/>
              </a:tabLst>
            </a:pPr>
            <a:r>
              <a:rPr lang="en-US" sz="18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Metabolic syndrome is a combination of symptoms that increase the risk of several health complications such as heart disease, stroke, non-alcoholic fatty liver disease, peripheral vascular disorders, MI, and type 2 diabetes.</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Wingdings" panose="05000000000000000000" pitchFamily="2" charset="2"/>
              <a:buChar char=""/>
              <a:tabLst>
                <a:tab pos="457200" algn="l"/>
              </a:tabLst>
            </a:pPr>
            <a:r>
              <a:rPr lang="en-US" sz="18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Traditional care for metabolic syndrome involves medication and lifestyle modifications, but adherence to these interventions can be challenging for many people.</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Wingdings" panose="05000000000000000000" pitchFamily="2" charset="2"/>
              <a:buChar char=""/>
              <a:tabLst>
                <a:tab pos="457200" algn="l"/>
              </a:tabLst>
            </a:pPr>
            <a:r>
              <a:rPr lang="en-US" sz="18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The research project aims to determine whether a personalized, automated health guidance system can help people manage their metabolic syndrome by providing them with real-time, evidence-based support.</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Wingdings" panose="05000000000000000000" pitchFamily="2" charset="2"/>
              <a:buChar char=""/>
              <a:tabLst>
                <a:tab pos="457200" algn="l"/>
              </a:tabLst>
            </a:pPr>
            <a:r>
              <a:rPr lang="en-US" sz="18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The study will assess the effectiveness of the personalized health guidance system in terms of adherence to lifestyle changes, changes in vital signs, a decrease in the risk of complications, and an improvement in quality of life.</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Wingdings" panose="05000000000000000000" pitchFamily="2" charset="2"/>
              <a:buChar char=""/>
              <a:tabLst>
                <a:tab pos="457200" algn="l"/>
              </a:tabLst>
            </a:pPr>
            <a:r>
              <a:rPr lang="en-US" sz="1800"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The ultimate goal of the study is to help people with metabolic syndrome achieve better health outcomes by providing them with the information and support they need to manage and improve their condition.</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9010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0097B71-6D24-C2AD-9EE7-10D9ACCD6FDE}"/>
              </a:ext>
            </a:extLst>
          </p:cNvPr>
          <p:cNvPicPr>
            <a:picLocks noChangeAspect="1"/>
          </p:cNvPicPr>
          <p:nvPr/>
        </p:nvPicPr>
        <p:blipFill>
          <a:blip r:embed="rId2"/>
          <a:stretch>
            <a:fillRect/>
          </a:stretch>
        </p:blipFill>
        <p:spPr>
          <a:xfrm>
            <a:off x="977134" y="4470400"/>
            <a:ext cx="4123541" cy="1771618"/>
          </a:xfrm>
          <a:prstGeom prst="rect">
            <a:avLst/>
          </a:prstGeom>
        </p:spPr>
      </p:pic>
      <p:pic>
        <p:nvPicPr>
          <p:cNvPr id="6" name="Picture 5">
            <a:extLst>
              <a:ext uri="{FF2B5EF4-FFF2-40B4-BE49-F238E27FC236}">
                <a16:creationId xmlns:a16="http://schemas.microsoft.com/office/drawing/2014/main" id="{7171A364-63D8-4506-63D0-38A133EA9D07}"/>
              </a:ext>
            </a:extLst>
          </p:cNvPr>
          <p:cNvPicPr>
            <a:picLocks noChangeAspect="1"/>
          </p:cNvPicPr>
          <p:nvPr/>
        </p:nvPicPr>
        <p:blipFill>
          <a:blip r:embed="rId3"/>
          <a:stretch>
            <a:fillRect/>
          </a:stretch>
        </p:blipFill>
        <p:spPr>
          <a:xfrm>
            <a:off x="4086415" y="3239983"/>
            <a:ext cx="4019170" cy="2302128"/>
          </a:xfrm>
          <a:prstGeom prst="rect">
            <a:avLst/>
          </a:prstGeom>
        </p:spPr>
      </p:pic>
      <p:sp>
        <p:nvSpPr>
          <p:cNvPr id="4" name="TextBox 3">
            <a:extLst>
              <a:ext uri="{FF2B5EF4-FFF2-40B4-BE49-F238E27FC236}">
                <a16:creationId xmlns:a16="http://schemas.microsoft.com/office/drawing/2014/main" id="{B26E1966-099A-9C75-9B55-570DF51855EE}"/>
              </a:ext>
            </a:extLst>
          </p:cNvPr>
          <p:cNvSpPr txBox="1"/>
          <p:nvPr/>
        </p:nvSpPr>
        <p:spPr>
          <a:xfrm>
            <a:off x="816842" y="543840"/>
            <a:ext cx="7697237" cy="3847207"/>
          </a:xfrm>
          <a:prstGeom prst="rect">
            <a:avLst/>
          </a:prstGeom>
          <a:noFill/>
        </p:spPr>
        <p:txBody>
          <a:bodyPr wrap="square">
            <a:spAutoFit/>
          </a:bodyPr>
          <a:lstStyle/>
          <a:p>
            <a:pPr algn="l"/>
            <a:r>
              <a:rPr lang="en-US" sz="3200" b="1" i="0" dirty="0">
                <a:solidFill>
                  <a:srgbClr val="FF0000"/>
                </a:solidFill>
                <a:effectLst/>
                <a:latin typeface="-apple-system"/>
              </a:rPr>
              <a:t>Model Training</a:t>
            </a:r>
          </a:p>
          <a:p>
            <a:pPr algn="l"/>
            <a:r>
              <a:rPr lang="en-US" i="0" dirty="0">
                <a:solidFill>
                  <a:schemeClr val="tx1">
                    <a:lumMod val="95000"/>
                    <a:lumOff val="5000"/>
                  </a:schemeClr>
                </a:solidFill>
                <a:effectLst/>
              </a:rPr>
              <a:t>We will train different model after the evaluation of model we will select out best model for production.</a:t>
            </a:r>
          </a:p>
          <a:p>
            <a:pPr algn="l"/>
            <a:endParaRPr lang="en-US" i="0" dirty="0">
              <a:solidFill>
                <a:schemeClr val="tx1">
                  <a:lumMod val="95000"/>
                  <a:lumOff val="5000"/>
                </a:schemeClr>
              </a:solidFill>
              <a:effectLst/>
            </a:endParaRPr>
          </a:p>
          <a:p>
            <a:pPr marL="285750" indent="-285750" algn="l">
              <a:buFont typeface="Arial" panose="020B0604020202020204" pitchFamily="34" charset="0"/>
              <a:buChar char="•"/>
            </a:pPr>
            <a:r>
              <a:rPr lang="en-US" b="0" i="0" dirty="0">
                <a:solidFill>
                  <a:schemeClr val="tx1">
                    <a:lumMod val="95000"/>
                    <a:lumOff val="5000"/>
                  </a:schemeClr>
                </a:solidFill>
                <a:effectLst/>
              </a:rPr>
              <a:t>Logistic Regression</a:t>
            </a:r>
          </a:p>
          <a:p>
            <a:pPr marL="285750" indent="-285750" algn="l">
              <a:buFont typeface="Arial" panose="020B0604020202020204" pitchFamily="34" charset="0"/>
              <a:buChar char="•"/>
            </a:pPr>
            <a:r>
              <a:rPr lang="en-US" b="0" i="0" dirty="0">
                <a:solidFill>
                  <a:schemeClr val="tx1">
                    <a:lumMod val="95000"/>
                    <a:lumOff val="5000"/>
                  </a:schemeClr>
                </a:solidFill>
                <a:effectLst/>
              </a:rPr>
              <a:t>KNN</a:t>
            </a:r>
          </a:p>
          <a:p>
            <a:pPr marL="285750" indent="-285750" algn="l">
              <a:buFont typeface="Arial" panose="020B0604020202020204" pitchFamily="34" charset="0"/>
              <a:buChar char="•"/>
            </a:pPr>
            <a:r>
              <a:rPr lang="en-US" b="0" i="0" dirty="0">
                <a:solidFill>
                  <a:schemeClr val="tx1">
                    <a:lumMod val="95000"/>
                    <a:lumOff val="5000"/>
                  </a:schemeClr>
                </a:solidFill>
                <a:effectLst/>
              </a:rPr>
              <a:t>SVC</a:t>
            </a:r>
          </a:p>
          <a:p>
            <a:pPr marL="285750" indent="-285750" algn="l">
              <a:buFont typeface="Arial" panose="020B0604020202020204" pitchFamily="34" charset="0"/>
              <a:buChar char="•"/>
            </a:pPr>
            <a:r>
              <a:rPr lang="en-US" b="0" i="0" dirty="0">
                <a:solidFill>
                  <a:schemeClr val="tx1">
                    <a:lumMod val="95000"/>
                    <a:lumOff val="5000"/>
                  </a:schemeClr>
                </a:solidFill>
                <a:effectLst/>
              </a:rPr>
              <a:t>Decision Tree</a:t>
            </a:r>
          </a:p>
          <a:p>
            <a:pPr marL="285750" indent="-285750" algn="l">
              <a:buFont typeface="Arial" panose="020B0604020202020204" pitchFamily="34" charset="0"/>
              <a:buChar char="•"/>
            </a:pPr>
            <a:r>
              <a:rPr lang="en-US" b="0" i="0" dirty="0">
                <a:solidFill>
                  <a:schemeClr val="tx1">
                    <a:lumMod val="95000"/>
                    <a:lumOff val="5000"/>
                  </a:schemeClr>
                </a:solidFill>
                <a:effectLst/>
              </a:rPr>
              <a:t>Random Forest Regressor</a:t>
            </a:r>
          </a:p>
          <a:p>
            <a:pPr marL="285750" indent="-285750" algn="l">
              <a:buFont typeface="Arial" panose="020B0604020202020204" pitchFamily="34" charset="0"/>
              <a:buChar char="•"/>
            </a:pPr>
            <a:r>
              <a:rPr lang="en-US" b="0" i="0" dirty="0">
                <a:solidFill>
                  <a:schemeClr val="tx1">
                    <a:lumMod val="95000"/>
                    <a:lumOff val="5000"/>
                  </a:schemeClr>
                </a:solidFill>
                <a:effectLst/>
              </a:rPr>
              <a:t>XgBoost</a:t>
            </a:r>
          </a:p>
          <a:p>
            <a:pPr marL="285750" indent="-285750" algn="l">
              <a:buFont typeface="Arial" panose="020B0604020202020204" pitchFamily="34" charset="0"/>
              <a:buChar char="•"/>
            </a:pPr>
            <a:r>
              <a:rPr lang="en-US" b="0" i="0" dirty="0">
                <a:solidFill>
                  <a:schemeClr val="tx1">
                    <a:lumMod val="95000"/>
                    <a:lumOff val="5000"/>
                  </a:schemeClr>
                </a:solidFill>
                <a:effectLst/>
              </a:rPr>
              <a:t>Gradient Boosting</a:t>
            </a:r>
          </a:p>
          <a:p>
            <a:pPr algn="l"/>
            <a:endParaRPr lang="en-US" sz="3200" b="1" i="0" dirty="0">
              <a:solidFill>
                <a:srgbClr val="FF0000"/>
              </a:solidFill>
              <a:effectLst/>
              <a:latin typeface="-apple-system"/>
            </a:endParaRPr>
          </a:p>
        </p:txBody>
      </p:sp>
      <p:pic>
        <p:nvPicPr>
          <p:cNvPr id="3" name="Picture 2">
            <a:extLst>
              <a:ext uri="{FF2B5EF4-FFF2-40B4-BE49-F238E27FC236}">
                <a16:creationId xmlns:a16="http://schemas.microsoft.com/office/drawing/2014/main" id="{1FB98EE2-630A-EB02-D68D-4FB808B0ECCC}"/>
              </a:ext>
            </a:extLst>
          </p:cNvPr>
          <p:cNvPicPr>
            <a:picLocks noChangeAspect="1"/>
          </p:cNvPicPr>
          <p:nvPr/>
        </p:nvPicPr>
        <p:blipFill>
          <a:blip r:embed="rId4"/>
          <a:stretch>
            <a:fillRect/>
          </a:stretch>
        </p:blipFill>
        <p:spPr>
          <a:xfrm>
            <a:off x="6340088" y="1496291"/>
            <a:ext cx="4421501" cy="2558473"/>
          </a:xfrm>
          <a:prstGeom prst="rect">
            <a:avLst/>
          </a:prstGeom>
        </p:spPr>
      </p:pic>
      <p:pic>
        <p:nvPicPr>
          <p:cNvPr id="10" name="Picture 9">
            <a:extLst>
              <a:ext uri="{FF2B5EF4-FFF2-40B4-BE49-F238E27FC236}">
                <a16:creationId xmlns:a16="http://schemas.microsoft.com/office/drawing/2014/main" id="{C910FC57-491B-340B-5498-1A2942DF9717}"/>
              </a:ext>
            </a:extLst>
          </p:cNvPr>
          <p:cNvPicPr>
            <a:picLocks noChangeAspect="1"/>
          </p:cNvPicPr>
          <p:nvPr/>
        </p:nvPicPr>
        <p:blipFill>
          <a:blip r:embed="rId5"/>
          <a:stretch>
            <a:fillRect/>
          </a:stretch>
        </p:blipFill>
        <p:spPr>
          <a:xfrm>
            <a:off x="7347384" y="4391047"/>
            <a:ext cx="3736253" cy="2206920"/>
          </a:xfrm>
          <a:prstGeom prst="rect">
            <a:avLst/>
          </a:prstGeom>
        </p:spPr>
      </p:pic>
    </p:spTree>
    <p:extLst>
      <p:ext uri="{BB962C8B-B14F-4D97-AF65-F5344CB8AC3E}">
        <p14:creationId xmlns:p14="http://schemas.microsoft.com/office/powerpoint/2010/main" val="9870331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6E1966-099A-9C75-9B55-570DF51855EE}"/>
              </a:ext>
            </a:extLst>
          </p:cNvPr>
          <p:cNvSpPr txBox="1"/>
          <p:nvPr/>
        </p:nvSpPr>
        <p:spPr>
          <a:xfrm>
            <a:off x="948922" y="462560"/>
            <a:ext cx="4760997" cy="2893100"/>
          </a:xfrm>
          <a:prstGeom prst="rect">
            <a:avLst/>
          </a:prstGeom>
          <a:noFill/>
        </p:spPr>
        <p:txBody>
          <a:bodyPr wrap="square">
            <a:spAutoFit/>
          </a:bodyPr>
          <a:lstStyle/>
          <a:p>
            <a:pPr algn="l"/>
            <a:r>
              <a:rPr lang="en-US" sz="3200" b="1" i="0" dirty="0">
                <a:solidFill>
                  <a:srgbClr val="FF0000"/>
                </a:solidFill>
                <a:effectLst/>
              </a:rPr>
              <a:t>Model Training scores</a:t>
            </a:r>
          </a:p>
          <a:p>
            <a:pPr algn="l"/>
            <a:endParaRPr lang="en-US" sz="3200" b="1" i="0" dirty="0">
              <a:solidFill>
                <a:srgbClr val="FF0000"/>
              </a:solidFill>
              <a:effectLst/>
            </a:endParaRPr>
          </a:p>
          <a:p>
            <a:pPr marL="285750" indent="-285750">
              <a:buFont typeface="Arial" panose="020B0604020202020204" pitchFamily="34" charset="0"/>
              <a:buChar char="•"/>
            </a:pPr>
            <a:r>
              <a:rPr lang="en-US" i="1" dirty="0">
                <a:effectLst/>
              </a:rPr>
              <a:t>SVC gives us the best result so we will save this model for production but it overfitted then I select Random Forest </a:t>
            </a:r>
            <a:endParaRPr lang="en-US" i="0" dirty="0">
              <a:effectLst/>
            </a:endParaRPr>
          </a:p>
          <a:p>
            <a:pPr algn="l"/>
            <a:endParaRPr lang="en-US" sz="3200" b="1" i="0" dirty="0">
              <a:solidFill>
                <a:srgbClr val="FF0000"/>
              </a:solidFill>
              <a:effectLst/>
              <a:latin typeface="-apple-system"/>
            </a:endParaRPr>
          </a:p>
          <a:p>
            <a:pPr algn="l"/>
            <a:endParaRPr lang="en-US" sz="3200" b="1" i="0" dirty="0">
              <a:solidFill>
                <a:srgbClr val="FF0000"/>
              </a:solidFill>
              <a:effectLst/>
              <a:latin typeface="-apple-system"/>
            </a:endParaRPr>
          </a:p>
        </p:txBody>
      </p:sp>
      <p:pic>
        <p:nvPicPr>
          <p:cNvPr id="5" name="Picture 4">
            <a:extLst>
              <a:ext uri="{FF2B5EF4-FFF2-40B4-BE49-F238E27FC236}">
                <a16:creationId xmlns:a16="http://schemas.microsoft.com/office/drawing/2014/main" id="{5785BEB5-7195-30B5-13D1-77340E0AADB5}"/>
              </a:ext>
            </a:extLst>
          </p:cNvPr>
          <p:cNvPicPr>
            <a:picLocks noChangeAspect="1"/>
          </p:cNvPicPr>
          <p:nvPr/>
        </p:nvPicPr>
        <p:blipFill>
          <a:blip r:embed="rId2"/>
          <a:stretch>
            <a:fillRect/>
          </a:stretch>
        </p:blipFill>
        <p:spPr>
          <a:xfrm>
            <a:off x="5643420" y="1176149"/>
            <a:ext cx="4725081" cy="1918033"/>
          </a:xfrm>
          <a:prstGeom prst="rect">
            <a:avLst/>
          </a:prstGeom>
        </p:spPr>
      </p:pic>
      <p:pic>
        <p:nvPicPr>
          <p:cNvPr id="8" name="Picture 7">
            <a:extLst>
              <a:ext uri="{FF2B5EF4-FFF2-40B4-BE49-F238E27FC236}">
                <a16:creationId xmlns:a16="http://schemas.microsoft.com/office/drawing/2014/main" id="{EF8EDCBF-0355-25F1-8AD6-DD5FA47372FA}"/>
              </a:ext>
            </a:extLst>
          </p:cNvPr>
          <p:cNvPicPr>
            <a:picLocks noChangeAspect="1"/>
          </p:cNvPicPr>
          <p:nvPr/>
        </p:nvPicPr>
        <p:blipFill>
          <a:blip r:embed="rId3"/>
          <a:stretch>
            <a:fillRect/>
          </a:stretch>
        </p:blipFill>
        <p:spPr>
          <a:xfrm>
            <a:off x="6936150" y="2774291"/>
            <a:ext cx="4984566" cy="2702873"/>
          </a:xfrm>
          <a:prstGeom prst="rect">
            <a:avLst/>
          </a:prstGeom>
        </p:spPr>
      </p:pic>
    </p:spTree>
    <p:extLst>
      <p:ext uri="{BB962C8B-B14F-4D97-AF65-F5344CB8AC3E}">
        <p14:creationId xmlns:p14="http://schemas.microsoft.com/office/powerpoint/2010/main" val="3020610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6E1966-099A-9C75-9B55-570DF51855EE}"/>
              </a:ext>
            </a:extLst>
          </p:cNvPr>
          <p:cNvSpPr txBox="1"/>
          <p:nvPr/>
        </p:nvSpPr>
        <p:spPr>
          <a:xfrm>
            <a:off x="948922" y="462560"/>
            <a:ext cx="7557769" cy="2123658"/>
          </a:xfrm>
          <a:prstGeom prst="rect">
            <a:avLst/>
          </a:prstGeom>
          <a:noFill/>
        </p:spPr>
        <p:txBody>
          <a:bodyPr wrap="square">
            <a:spAutoFit/>
          </a:bodyPr>
          <a:lstStyle/>
          <a:p>
            <a:pPr algn="l"/>
            <a:r>
              <a:rPr lang="en-US" sz="3200" b="1" dirty="0">
                <a:solidFill>
                  <a:srgbClr val="FF0000"/>
                </a:solidFill>
              </a:rPr>
              <a:t>Algorithm selection and test </a:t>
            </a:r>
            <a:r>
              <a:rPr lang="en-US" sz="3200" b="1" i="0" dirty="0">
                <a:solidFill>
                  <a:srgbClr val="FF0000"/>
                </a:solidFill>
                <a:effectLst/>
              </a:rPr>
              <a:t>Prediction</a:t>
            </a:r>
          </a:p>
          <a:p>
            <a:pPr algn="l"/>
            <a:endParaRPr lang="en-US" sz="3200" b="1" i="0" dirty="0">
              <a:solidFill>
                <a:srgbClr val="FF0000"/>
              </a:solidFill>
              <a:effectLst/>
            </a:endParaRPr>
          </a:p>
          <a:p>
            <a:pPr marL="285750" indent="-285750">
              <a:buFont typeface="Arial" panose="020B0604020202020204" pitchFamily="34" charset="0"/>
              <a:buChar char="•"/>
            </a:pPr>
            <a:r>
              <a:rPr lang="en-US" b="1" i="0" dirty="0">
                <a:solidFill>
                  <a:schemeClr val="tx1">
                    <a:lumMod val="95000"/>
                    <a:lumOff val="5000"/>
                  </a:schemeClr>
                </a:solidFill>
                <a:effectLst/>
              </a:rPr>
              <a:t>So, this will Verify that Our Imported Hy file provides the desired out put for the Analysis &amp; Prediction Dataset for Prediction Purpose</a:t>
            </a:r>
          </a:p>
          <a:p>
            <a:pPr algn="l"/>
            <a:endParaRPr lang="en-US" sz="3200" b="1" i="0" dirty="0">
              <a:solidFill>
                <a:srgbClr val="FF0000"/>
              </a:solidFill>
              <a:effectLst/>
              <a:latin typeface="-apple-system"/>
            </a:endParaRPr>
          </a:p>
        </p:txBody>
      </p:sp>
      <p:pic>
        <p:nvPicPr>
          <p:cNvPr id="3" name="Picture 2">
            <a:extLst>
              <a:ext uri="{FF2B5EF4-FFF2-40B4-BE49-F238E27FC236}">
                <a16:creationId xmlns:a16="http://schemas.microsoft.com/office/drawing/2014/main" id="{F8C762BD-B6AA-8C6C-3FB7-78483F2A8A46}"/>
              </a:ext>
            </a:extLst>
          </p:cNvPr>
          <p:cNvPicPr>
            <a:picLocks noChangeAspect="1"/>
          </p:cNvPicPr>
          <p:nvPr/>
        </p:nvPicPr>
        <p:blipFill>
          <a:blip r:embed="rId2"/>
          <a:stretch>
            <a:fillRect/>
          </a:stretch>
        </p:blipFill>
        <p:spPr>
          <a:xfrm>
            <a:off x="5267887" y="2218484"/>
            <a:ext cx="4379494" cy="2551781"/>
          </a:xfrm>
          <a:prstGeom prst="rect">
            <a:avLst/>
          </a:prstGeom>
        </p:spPr>
      </p:pic>
      <p:pic>
        <p:nvPicPr>
          <p:cNvPr id="7" name="Picture 6">
            <a:extLst>
              <a:ext uri="{FF2B5EF4-FFF2-40B4-BE49-F238E27FC236}">
                <a16:creationId xmlns:a16="http://schemas.microsoft.com/office/drawing/2014/main" id="{F1F5F8E5-55CD-42D8-540D-6CD605D54D20}"/>
              </a:ext>
            </a:extLst>
          </p:cNvPr>
          <p:cNvPicPr>
            <a:picLocks noChangeAspect="1"/>
          </p:cNvPicPr>
          <p:nvPr/>
        </p:nvPicPr>
        <p:blipFill>
          <a:blip r:embed="rId3"/>
          <a:stretch>
            <a:fillRect/>
          </a:stretch>
        </p:blipFill>
        <p:spPr>
          <a:xfrm>
            <a:off x="7323437" y="3429000"/>
            <a:ext cx="4647887" cy="2551781"/>
          </a:xfrm>
          <a:prstGeom prst="rect">
            <a:avLst/>
          </a:prstGeom>
        </p:spPr>
      </p:pic>
    </p:spTree>
    <p:extLst>
      <p:ext uri="{BB962C8B-B14F-4D97-AF65-F5344CB8AC3E}">
        <p14:creationId xmlns:p14="http://schemas.microsoft.com/office/powerpoint/2010/main" val="19534443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8B3273-AE67-6082-9D6B-748A4C51C697}"/>
              </a:ext>
            </a:extLst>
          </p:cNvPr>
          <p:cNvSpPr txBox="1"/>
          <p:nvPr/>
        </p:nvSpPr>
        <p:spPr>
          <a:xfrm>
            <a:off x="1184988" y="1288735"/>
            <a:ext cx="9881118" cy="603755"/>
          </a:xfrm>
          <a:prstGeom prst="rect">
            <a:avLst/>
          </a:prstGeom>
          <a:noFill/>
        </p:spPr>
        <p:txBody>
          <a:bodyPr wrap="square">
            <a:spAutoFit/>
          </a:bodyPr>
          <a:lstStyle/>
          <a:p>
            <a:pPr marL="0" marR="0" algn="ctr">
              <a:lnSpc>
                <a:spcPct val="110000"/>
              </a:lnSpc>
              <a:spcBef>
                <a:spcPts val="0"/>
              </a:spcBef>
              <a:spcAft>
                <a:spcPts val="600"/>
              </a:spcAft>
            </a:pPr>
            <a:r>
              <a:rPr lang="en-US" sz="32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2E6C3F3-8D2C-AB5D-D843-E5519353E232}"/>
              </a:ext>
            </a:extLst>
          </p:cNvPr>
          <p:cNvSpPr txBox="1"/>
          <p:nvPr/>
        </p:nvSpPr>
        <p:spPr>
          <a:xfrm>
            <a:off x="463031" y="274322"/>
            <a:ext cx="7277878" cy="2764090"/>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gathered suitable dataset from the Kaggle website.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800" b="1"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Title : </a:t>
            </a:r>
            <a:r>
              <a:rPr lang="en-US" b="1" i="1" kern="1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b="1" i="1" kern="100" dirty="0" err="1">
                <a:solidFill>
                  <a:srgbClr val="FF0000"/>
                </a:solidFill>
                <a:latin typeface="Calibri" panose="020F0502020204030204" pitchFamily="34" charset="0"/>
                <a:ea typeface="Calibri" panose="020F0502020204030204" pitchFamily="34" charset="0"/>
                <a:cs typeface="Times New Roman" panose="02020603050405020304" pitchFamily="18" charset="0"/>
              </a:rPr>
              <a:t>Tryglisaride</a:t>
            </a:r>
            <a:r>
              <a:rPr lang="en-US" b="1" i="1" kern="100" dirty="0">
                <a:solidFill>
                  <a:srgbClr val="FF0000"/>
                </a:solidFill>
                <a:latin typeface="Calibri" panose="020F0502020204030204" pitchFamily="34" charset="0"/>
                <a:ea typeface="Calibri" panose="020F0502020204030204" pitchFamily="34" charset="0"/>
                <a:cs typeface="Times New Roman" panose="02020603050405020304" pitchFamily="18" charset="0"/>
              </a:rPr>
              <a:t> </a:t>
            </a:r>
            <a:r>
              <a:rPr lang="en-US" sz="1800" b="1"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Prediction</a:t>
            </a:r>
            <a:endParaRPr lang="en-US" sz="1400" b="1"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how affect for metabolic syndrome Diabetes, that’s why I selected to train this model. </a:t>
            </a:r>
          </a:p>
          <a:p>
            <a:pPr marL="0" marR="0">
              <a:lnSpc>
                <a:spcPct val="107000"/>
              </a:lnSpc>
              <a:spcBef>
                <a:spcPts val="0"/>
              </a:spcBef>
              <a:spcAft>
                <a:spcPts val="800"/>
              </a:spcAft>
            </a:pPr>
            <a:r>
              <a:rPr lang="en-US" sz="2000" kern="100" dirty="0">
                <a:effectLst/>
                <a:latin typeface="Calibri" panose="020F0502020204030204" pitchFamily="34" charset="0"/>
                <a:ea typeface="Calibri" panose="020F0502020204030204" pitchFamily="34" charset="0"/>
                <a:cs typeface="Times New Roman" panose="02020603050405020304" pitchFamily="18" charset="0"/>
              </a:rPr>
              <a:t>Status :</a:t>
            </a:r>
          </a:p>
          <a:p>
            <a:pPr marL="0" marR="0">
              <a:lnSpc>
                <a:spcPct val="107000"/>
              </a:lnSpc>
              <a:spcBef>
                <a:spcPts val="0"/>
              </a:spcBef>
              <a:spcAft>
                <a:spcPts val="800"/>
              </a:spcAft>
            </a:pPr>
            <a:r>
              <a:rPr lang="en-US" sz="2000" b="1" kern="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0 --&gt; less chance </a:t>
            </a:r>
          </a:p>
          <a:p>
            <a:pPr marL="0" marR="0">
              <a:lnSpc>
                <a:spcPct val="107000"/>
              </a:lnSpc>
              <a:spcBef>
                <a:spcPts val="0"/>
              </a:spcBef>
              <a:spcAft>
                <a:spcPts val="800"/>
              </a:spcAft>
            </a:pPr>
            <a:r>
              <a:rPr lang="en-US" sz="2000" b="1" kern="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1 --&gt; more chance </a:t>
            </a:r>
            <a:endParaRPr lang="en-US" sz="2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E0C4ED24-2399-25A0-599F-B79FCAD9829E}"/>
              </a:ext>
            </a:extLst>
          </p:cNvPr>
          <p:cNvSpPr txBox="1"/>
          <p:nvPr/>
        </p:nvSpPr>
        <p:spPr>
          <a:xfrm>
            <a:off x="556019" y="3124501"/>
            <a:ext cx="7184889" cy="4118563"/>
          </a:xfrm>
          <a:prstGeom prst="rect">
            <a:avLst/>
          </a:prstGeom>
          <a:noFill/>
        </p:spPr>
        <p:txBody>
          <a:bodyPr wrap="square">
            <a:spAutoFit/>
          </a:bodyPr>
          <a:lstStyle/>
          <a:p>
            <a:pPr marL="0" marR="0">
              <a:lnSpc>
                <a:spcPct val="107000"/>
              </a:lnSpc>
              <a:spcBef>
                <a:spcPts val="0"/>
              </a:spcBef>
              <a:spcAft>
                <a:spcPts val="800"/>
              </a:spcAft>
            </a:pPr>
            <a:r>
              <a:rPr lang="en-US"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Methodology</a:t>
            </a:r>
            <a:endParaRPr lang="en-US"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kern="100" dirty="0">
                <a:effectLst/>
                <a:latin typeface="Calibri" panose="020F0502020204030204" pitchFamily="34" charset="0"/>
                <a:ea typeface="Calibri" panose="020F0502020204030204" pitchFamily="34" charset="0"/>
                <a:cs typeface="Times New Roman" panose="02020603050405020304" pitchFamily="18" charset="0"/>
              </a:rPr>
              <a:t>Import data CSV file</a:t>
            </a:r>
          </a:p>
          <a:p>
            <a:pPr marL="0" marR="0">
              <a:lnSpc>
                <a:spcPct val="107000"/>
              </a:lnSpc>
              <a:spcBef>
                <a:spcPts val="0"/>
              </a:spcBef>
              <a:spcAft>
                <a:spcPts val="800"/>
              </a:spcAft>
            </a:pPr>
            <a:r>
              <a:rPr lang="en-US" sz="1800" u="sng" kern="100" dirty="0">
                <a:effectLst/>
                <a:latin typeface="Calibri" panose="020F0502020204030204" pitchFamily="34" charset="0"/>
                <a:ea typeface="Calibri" panose="020F0502020204030204" pitchFamily="34" charset="0"/>
                <a:cs typeface="Times New Roman" panose="02020603050405020304" pitchFamily="18" charset="0"/>
              </a:rPr>
              <a:t>Model preparation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 is the dependent variable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Y = </a:t>
            </a:r>
            <a:r>
              <a:rPr lang="en-US" kern="100" dirty="0">
                <a:latin typeface="Calibri" panose="020F0502020204030204" pitchFamily="34" charset="0"/>
                <a:ea typeface="Calibri" panose="020F0502020204030204" pitchFamily="34" charset="0"/>
                <a:cs typeface="Times New Roman" panose="02020603050405020304" pitchFamily="18" charset="0"/>
              </a:rPr>
              <a:t>TG</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X is the independent variable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X = all the other variables except the output (</a:t>
            </a:r>
            <a:r>
              <a:rPr lang="en-US" sz="1800" dirty="0" err="1">
                <a:effectLst/>
                <a:latin typeface="JetBrains Mono"/>
              </a:rPr>
              <a:t>sex,age,chol,BMI</a:t>
            </a:r>
            <a:r>
              <a:rPr lang="en-US" sz="1800" dirty="0">
                <a:effectLst/>
                <a:latin typeface="JetBrains Mono"/>
              </a:rPr>
              <a:t>,…)</a:t>
            </a:r>
          </a:p>
          <a:p>
            <a:pPr>
              <a:lnSpc>
                <a:spcPct val="107000"/>
              </a:lnSpc>
            </a:pPr>
            <a:r>
              <a:rPr lang="en-US" i="0" dirty="0">
                <a:effectLst/>
              </a:rPr>
              <a:t>Exploratory data analysis </a:t>
            </a:r>
          </a:p>
          <a:p>
            <a:pPr>
              <a:lnSpc>
                <a:spcPct val="107000"/>
              </a:lnSpc>
            </a:pPr>
            <a:endParaRPr lang="en-US" sz="1800" dirty="0">
              <a:effectLst/>
              <a:latin typeface="JetBrains Mono"/>
            </a:endParaRPr>
          </a:p>
          <a:p>
            <a:pPr marL="342900" indent="-342900">
              <a:lnSpc>
                <a:spcPct val="107000"/>
              </a:lnSpc>
              <a:buFont typeface="Symbol" panose="05050102010706020507" pitchFamily="18" charset="2"/>
              <a:buChar char=""/>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endParaRPr lang="en-US" kern="100" dirty="0">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B8C819A-BC5A-1C48-2013-5A638A5279BC}"/>
              </a:ext>
            </a:extLst>
          </p:cNvPr>
          <p:cNvPicPr>
            <a:picLocks noChangeAspect="1"/>
          </p:cNvPicPr>
          <p:nvPr/>
        </p:nvPicPr>
        <p:blipFill>
          <a:blip r:embed="rId2"/>
          <a:stretch>
            <a:fillRect/>
          </a:stretch>
        </p:blipFill>
        <p:spPr>
          <a:xfrm>
            <a:off x="5209309" y="1495953"/>
            <a:ext cx="6862442" cy="3866093"/>
          </a:xfrm>
          <a:prstGeom prst="rect">
            <a:avLst/>
          </a:prstGeom>
        </p:spPr>
      </p:pic>
    </p:spTree>
    <p:extLst>
      <p:ext uri="{BB962C8B-B14F-4D97-AF65-F5344CB8AC3E}">
        <p14:creationId xmlns:p14="http://schemas.microsoft.com/office/powerpoint/2010/main" val="271371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8B3273-AE67-6082-9D6B-748A4C51C697}"/>
              </a:ext>
            </a:extLst>
          </p:cNvPr>
          <p:cNvSpPr txBox="1"/>
          <p:nvPr/>
        </p:nvSpPr>
        <p:spPr>
          <a:xfrm>
            <a:off x="1184988" y="1288735"/>
            <a:ext cx="9881118" cy="603755"/>
          </a:xfrm>
          <a:prstGeom prst="rect">
            <a:avLst/>
          </a:prstGeom>
          <a:noFill/>
        </p:spPr>
        <p:txBody>
          <a:bodyPr wrap="square">
            <a:spAutoFit/>
          </a:bodyPr>
          <a:lstStyle/>
          <a:p>
            <a:pPr marL="0" marR="0" algn="ctr">
              <a:lnSpc>
                <a:spcPct val="110000"/>
              </a:lnSpc>
              <a:spcBef>
                <a:spcPts val="0"/>
              </a:spcBef>
              <a:spcAft>
                <a:spcPts val="600"/>
              </a:spcAft>
            </a:pPr>
            <a:r>
              <a:rPr lang="en-US" sz="32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2E6C3F3-8D2C-AB5D-D843-E5519353E232}"/>
              </a:ext>
            </a:extLst>
          </p:cNvPr>
          <p:cNvSpPr txBox="1"/>
          <p:nvPr/>
        </p:nvSpPr>
        <p:spPr>
          <a:xfrm>
            <a:off x="776102" y="602069"/>
            <a:ext cx="7970734" cy="1631216"/>
          </a:xfrm>
          <a:prstGeom prst="rect">
            <a:avLst/>
          </a:prstGeom>
          <a:noFill/>
        </p:spPr>
        <p:txBody>
          <a:bodyPr wrap="square">
            <a:spAutoFit/>
          </a:bodyPr>
          <a:lstStyle/>
          <a:p>
            <a:pPr algn="l"/>
            <a:r>
              <a:rPr lang="en-US" sz="3200" b="1" i="0" dirty="0">
                <a:solidFill>
                  <a:srgbClr val="FF0000"/>
                </a:solidFill>
                <a:effectLst/>
                <a:latin typeface="-apple-system"/>
              </a:rPr>
              <a:t>Model Training</a:t>
            </a:r>
          </a:p>
          <a:p>
            <a:pPr algn="l"/>
            <a:endParaRPr lang="en-US" sz="3200" b="1" i="0" dirty="0">
              <a:solidFill>
                <a:srgbClr val="FF0000"/>
              </a:solidFill>
              <a:effectLst/>
              <a:latin typeface="-apple-system"/>
            </a:endParaRPr>
          </a:p>
          <a:p>
            <a:r>
              <a:rPr lang="en-US" dirty="0"/>
              <a:t>We will use the logistic regression algorithm to train the model for production.</a:t>
            </a:r>
            <a:endParaRPr lang="en-US" i="0" dirty="0">
              <a:solidFill>
                <a:schemeClr val="tx1">
                  <a:lumMod val="95000"/>
                  <a:lumOff val="5000"/>
                </a:schemeClr>
              </a:solidFill>
              <a:effectLst/>
            </a:endParaRPr>
          </a:p>
          <a:p>
            <a:pPr marL="285750" indent="-285750" algn="l">
              <a:buFont typeface="Arial" panose="020B0604020202020204" pitchFamily="34" charset="0"/>
              <a:buChar char="•"/>
            </a:pPr>
            <a:r>
              <a:rPr lang="en-US" b="0" i="0" dirty="0">
                <a:solidFill>
                  <a:schemeClr val="tx1">
                    <a:lumMod val="95000"/>
                    <a:lumOff val="5000"/>
                  </a:schemeClr>
                </a:solidFill>
                <a:effectLst/>
              </a:rPr>
              <a:t>Logistic Regression</a:t>
            </a:r>
          </a:p>
        </p:txBody>
      </p:sp>
      <p:pic>
        <p:nvPicPr>
          <p:cNvPr id="5" name="Picture 4">
            <a:extLst>
              <a:ext uri="{FF2B5EF4-FFF2-40B4-BE49-F238E27FC236}">
                <a16:creationId xmlns:a16="http://schemas.microsoft.com/office/drawing/2014/main" id="{116ED850-94F7-21BD-61D0-923340B173EC}"/>
              </a:ext>
            </a:extLst>
          </p:cNvPr>
          <p:cNvPicPr>
            <a:picLocks noChangeAspect="1"/>
          </p:cNvPicPr>
          <p:nvPr/>
        </p:nvPicPr>
        <p:blipFill>
          <a:blip r:embed="rId2"/>
          <a:stretch>
            <a:fillRect/>
          </a:stretch>
        </p:blipFill>
        <p:spPr>
          <a:xfrm>
            <a:off x="5157039" y="2327860"/>
            <a:ext cx="6372127" cy="3143895"/>
          </a:xfrm>
          <a:prstGeom prst="rect">
            <a:avLst/>
          </a:prstGeom>
        </p:spPr>
      </p:pic>
    </p:spTree>
    <p:extLst>
      <p:ext uri="{BB962C8B-B14F-4D97-AF65-F5344CB8AC3E}">
        <p14:creationId xmlns:p14="http://schemas.microsoft.com/office/powerpoint/2010/main" val="773719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5B4476D-7D13-B212-1C27-0ADC75BC58C8}"/>
              </a:ext>
            </a:extLst>
          </p:cNvPr>
          <p:cNvPicPr>
            <a:picLocks noChangeAspect="1"/>
          </p:cNvPicPr>
          <p:nvPr/>
        </p:nvPicPr>
        <p:blipFill>
          <a:blip r:embed="rId2"/>
          <a:stretch>
            <a:fillRect/>
          </a:stretch>
        </p:blipFill>
        <p:spPr>
          <a:xfrm>
            <a:off x="2576142" y="3689826"/>
            <a:ext cx="5267989" cy="2705614"/>
          </a:xfrm>
          <a:prstGeom prst="rect">
            <a:avLst/>
          </a:prstGeom>
        </p:spPr>
      </p:pic>
      <p:sp>
        <p:nvSpPr>
          <p:cNvPr id="4" name="TextBox 3">
            <a:extLst>
              <a:ext uri="{FF2B5EF4-FFF2-40B4-BE49-F238E27FC236}">
                <a16:creationId xmlns:a16="http://schemas.microsoft.com/office/drawing/2014/main" id="{B26E1966-099A-9C75-9B55-570DF51855EE}"/>
              </a:ext>
            </a:extLst>
          </p:cNvPr>
          <p:cNvSpPr txBox="1"/>
          <p:nvPr/>
        </p:nvSpPr>
        <p:spPr>
          <a:xfrm>
            <a:off x="948922" y="462560"/>
            <a:ext cx="7557769" cy="2123658"/>
          </a:xfrm>
          <a:prstGeom prst="rect">
            <a:avLst/>
          </a:prstGeom>
          <a:noFill/>
        </p:spPr>
        <p:txBody>
          <a:bodyPr wrap="square">
            <a:spAutoFit/>
          </a:bodyPr>
          <a:lstStyle/>
          <a:p>
            <a:pPr algn="l"/>
            <a:r>
              <a:rPr lang="en-US" sz="3200" b="1" dirty="0">
                <a:solidFill>
                  <a:srgbClr val="FF0000"/>
                </a:solidFill>
              </a:rPr>
              <a:t>Test </a:t>
            </a:r>
            <a:r>
              <a:rPr lang="en-US" sz="3200" b="1" i="0" dirty="0">
                <a:solidFill>
                  <a:srgbClr val="FF0000"/>
                </a:solidFill>
                <a:effectLst/>
              </a:rPr>
              <a:t>Prediction</a:t>
            </a:r>
          </a:p>
          <a:p>
            <a:pPr algn="l"/>
            <a:endParaRPr lang="en-US" sz="3200" b="1" i="0" dirty="0">
              <a:solidFill>
                <a:srgbClr val="FF0000"/>
              </a:solidFill>
              <a:effectLst/>
            </a:endParaRPr>
          </a:p>
          <a:p>
            <a:pPr marL="285750" indent="-285750">
              <a:buFont typeface="Arial" panose="020B0604020202020204" pitchFamily="34" charset="0"/>
              <a:buChar char="•"/>
            </a:pPr>
            <a:r>
              <a:rPr lang="en-US" b="1" i="0" dirty="0">
                <a:solidFill>
                  <a:schemeClr val="tx1">
                    <a:lumMod val="95000"/>
                    <a:lumOff val="5000"/>
                  </a:schemeClr>
                </a:solidFill>
                <a:effectLst/>
              </a:rPr>
              <a:t>So, this will Verify that Our Imported Hy file provides the desired out put for the Analysis &amp; Prediction Dataset for Prediction Purpose</a:t>
            </a:r>
          </a:p>
          <a:p>
            <a:pPr algn="l"/>
            <a:endParaRPr lang="en-US" sz="3200" b="1" i="0" dirty="0">
              <a:solidFill>
                <a:srgbClr val="FF0000"/>
              </a:solidFill>
              <a:effectLst/>
              <a:latin typeface="-apple-system"/>
            </a:endParaRPr>
          </a:p>
        </p:txBody>
      </p:sp>
      <p:pic>
        <p:nvPicPr>
          <p:cNvPr id="5" name="Picture 4">
            <a:extLst>
              <a:ext uri="{FF2B5EF4-FFF2-40B4-BE49-F238E27FC236}">
                <a16:creationId xmlns:a16="http://schemas.microsoft.com/office/drawing/2014/main" id="{EA43B6F7-DF72-2518-F2FE-8EB5E9BC1192}"/>
              </a:ext>
            </a:extLst>
          </p:cNvPr>
          <p:cNvPicPr>
            <a:picLocks noChangeAspect="1"/>
          </p:cNvPicPr>
          <p:nvPr/>
        </p:nvPicPr>
        <p:blipFill>
          <a:blip r:embed="rId3"/>
          <a:stretch>
            <a:fillRect/>
          </a:stretch>
        </p:blipFill>
        <p:spPr>
          <a:xfrm>
            <a:off x="5986198" y="2233945"/>
            <a:ext cx="6030311" cy="3429000"/>
          </a:xfrm>
          <a:prstGeom prst="rect">
            <a:avLst/>
          </a:prstGeom>
        </p:spPr>
      </p:pic>
    </p:spTree>
    <p:extLst>
      <p:ext uri="{BB962C8B-B14F-4D97-AF65-F5344CB8AC3E}">
        <p14:creationId xmlns:p14="http://schemas.microsoft.com/office/powerpoint/2010/main" val="35863166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A36029-6ED5-90E1-2569-CCFCD6C6B8DE}"/>
              </a:ext>
            </a:extLst>
          </p:cNvPr>
          <p:cNvSpPr txBox="1"/>
          <p:nvPr/>
        </p:nvSpPr>
        <p:spPr>
          <a:xfrm>
            <a:off x="182124" y="58564"/>
            <a:ext cx="6419999"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i="0" u="none" strike="noStrike" kern="1200">
                <a:solidFill>
                  <a:schemeClr val="tx1"/>
                </a:solidFill>
                <a:effectLst/>
                <a:latin typeface="+mj-lt"/>
                <a:ea typeface="+mj-ea"/>
                <a:cs typeface="+mj-cs"/>
              </a:rPr>
              <a:t>Risks factors and Solutions </a:t>
            </a:r>
            <a:endParaRPr lang="en-US" sz="4400" b="1" kern="1200" dirty="0">
              <a:solidFill>
                <a:schemeClr val="tx1"/>
              </a:solidFill>
              <a:latin typeface="+mj-lt"/>
              <a:ea typeface="+mj-ea"/>
              <a:cs typeface="+mj-cs"/>
            </a:endParaRPr>
          </a:p>
        </p:txBody>
      </p:sp>
      <p:sp>
        <p:nvSpPr>
          <p:cNvPr id="5" name="TextBox 4">
            <a:extLst>
              <a:ext uri="{FF2B5EF4-FFF2-40B4-BE49-F238E27FC236}">
                <a16:creationId xmlns:a16="http://schemas.microsoft.com/office/drawing/2014/main" id="{319C631A-FADF-8F92-44CF-3D264ACB9B07}"/>
              </a:ext>
            </a:extLst>
          </p:cNvPr>
          <p:cNvSpPr txBox="1"/>
          <p:nvPr/>
        </p:nvSpPr>
        <p:spPr>
          <a:xfrm>
            <a:off x="182124" y="1250121"/>
            <a:ext cx="11122101" cy="5242859"/>
          </a:xfrm>
          <a:prstGeom prst="rect">
            <a:avLst/>
          </a:prstGeom>
        </p:spPr>
        <p:txBody>
          <a:bodyPr vert="horz" lIns="91440" tIns="45720" rIns="91440" bIns="45720" rtlCol="0">
            <a:normAutofit fontScale="47500" lnSpcReduction="20000"/>
          </a:bodyPr>
          <a:lstStyle/>
          <a:p>
            <a:pPr>
              <a:lnSpc>
                <a:spcPct val="90000"/>
              </a:lnSpc>
              <a:spcAft>
                <a:spcPts val="600"/>
              </a:spcAft>
            </a:pPr>
            <a:r>
              <a:rPr lang="en-US" sz="3800" b="1" dirty="0">
                <a:solidFill>
                  <a:srgbClr val="002060"/>
                </a:solidFill>
              </a:rPr>
              <a:t>How to Find the correct data and data are Limited or Unbalanced </a:t>
            </a:r>
          </a:p>
          <a:p>
            <a:pPr marL="342900" indent="-228600">
              <a:lnSpc>
                <a:spcPct val="90000"/>
              </a:lnSpc>
              <a:spcAft>
                <a:spcPts val="600"/>
              </a:spcAft>
              <a:buFont typeface="Arial" panose="020B0604020202020204" pitchFamily="34" charset="0"/>
              <a:buChar char="•"/>
            </a:pPr>
            <a:r>
              <a:rPr lang="en-US" sz="3400" dirty="0"/>
              <a:t>we used Kaggle website to find the correct data set but there are so many null values and duplicate values in our data set</a:t>
            </a:r>
          </a:p>
          <a:p>
            <a:pPr marL="342900" indent="-228600">
              <a:lnSpc>
                <a:spcPct val="90000"/>
              </a:lnSpc>
              <a:spcAft>
                <a:spcPts val="600"/>
              </a:spcAft>
              <a:buFont typeface="Arial" panose="020B0604020202020204" pitchFamily="34" charset="0"/>
              <a:buChar char="•"/>
            </a:pPr>
            <a:r>
              <a:rPr lang="en-US" sz="3400" dirty="0"/>
              <a:t>we drop all those values.</a:t>
            </a:r>
          </a:p>
          <a:p>
            <a:pPr>
              <a:lnSpc>
                <a:spcPct val="90000"/>
              </a:lnSpc>
              <a:spcAft>
                <a:spcPts val="600"/>
              </a:spcAft>
            </a:pPr>
            <a:endParaRPr lang="en-US" sz="3400" dirty="0"/>
          </a:p>
          <a:p>
            <a:pPr>
              <a:lnSpc>
                <a:spcPct val="90000"/>
              </a:lnSpc>
              <a:spcAft>
                <a:spcPts val="600"/>
              </a:spcAft>
            </a:pPr>
            <a:r>
              <a:rPr lang="en-US" sz="3800" b="1" dirty="0">
                <a:solidFill>
                  <a:srgbClr val="002060"/>
                </a:solidFill>
              </a:rPr>
              <a:t>How to import correct Packages</a:t>
            </a:r>
            <a:r>
              <a:rPr lang="en-US" sz="3400" b="1" dirty="0">
                <a:solidFill>
                  <a:srgbClr val="002060"/>
                </a:solidFill>
              </a:rPr>
              <a:t> </a:t>
            </a:r>
          </a:p>
          <a:p>
            <a:pPr>
              <a:lnSpc>
                <a:spcPct val="90000"/>
              </a:lnSpc>
              <a:spcAft>
                <a:spcPts val="600"/>
              </a:spcAft>
            </a:pPr>
            <a:r>
              <a:rPr lang="en-US" sz="3400" dirty="0"/>
              <a:t>specially </a:t>
            </a:r>
            <a:r>
              <a:rPr lang="en-US" sz="3400" b="1" dirty="0">
                <a:solidFill>
                  <a:srgbClr val="FF0000"/>
                </a:solidFill>
              </a:rPr>
              <a:t>pip3 install --upgrade </a:t>
            </a:r>
            <a:r>
              <a:rPr lang="en-US" sz="3400" b="1" dirty="0" err="1">
                <a:solidFill>
                  <a:srgbClr val="FF0000"/>
                </a:solidFill>
              </a:rPr>
              <a:t>tensorflow</a:t>
            </a:r>
            <a:r>
              <a:rPr lang="en-US" sz="3400" b="1" dirty="0">
                <a:solidFill>
                  <a:srgbClr val="FF0000"/>
                </a:solidFill>
              </a:rPr>
              <a:t> </a:t>
            </a:r>
            <a:r>
              <a:rPr lang="en-US" sz="3400" dirty="0"/>
              <a:t>command.</a:t>
            </a:r>
          </a:p>
          <a:p>
            <a:pPr marL="285750" indent="-228600">
              <a:lnSpc>
                <a:spcPct val="90000"/>
              </a:lnSpc>
              <a:spcAft>
                <a:spcPts val="600"/>
              </a:spcAft>
              <a:buFont typeface="Arial" panose="020B0604020202020204" pitchFamily="34" charset="0"/>
              <a:buChar char="•"/>
            </a:pPr>
            <a:r>
              <a:rPr lang="en-US" sz="3400" dirty="0"/>
              <a:t>we have to use terminal to import only this packages but other packagers are imported using settings -&gt; python interpreter.</a:t>
            </a:r>
          </a:p>
          <a:p>
            <a:pPr indent="-228600">
              <a:lnSpc>
                <a:spcPct val="90000"/>
              </a:lnSpc>
              <a:spcAft>
                <a:spcPts val="600"/>
              </a:spcAft>
              <a:buFont typeface="Arial" panose="020B0604020202020204" pitchFamily="34" charset="0"/>
              <a:buChar char="•"/>
            </a:pPr>
            <a:endParaRPr lang="en-US" sz="3400" dirty="0"/>
          </a:p>
          <a:p>
            <a:pPr>
              <a:lnSpc>
                <a:spcPct val="90000"/>
              </a:lnSpc>
              <a:spcAft>
                <a:spcPts val="600"/>
              </a:spcAft>
            </a:pPr>
            <a:r>
              <a:rPr lang="en-US" sz="3800" b="1" dirty="0">
                <a:solidFill>
                  <a:srgbClr val="002060"/>
                </a:solidFill>
              </a:rPr>
              <a:t>Overfitting</a:t>
            </a:r>
          </a:p>
          <a:p>
            <a:pPr marL="285750" indent="-228600">
              <a:lnSpc>
                <a:spcPct val="90000"/>
              </a:lnSpc>
              <a:spcAft>
                <a:spcPts val="600"/>
              </a:spcAft>
              <a:buFont typeface="Arial" panose="020B0604020202020204" pitchFamily="34" charset="0"/>
              <a:buChar char="•"/>
            </a:pPr>
            <a:r>
              <a:rPr lang="en-US" sz="3400" dirty="0"/>
              <a:t>Overfitting occurs when a model learns the training data too well, resulting in poor generalization to new, unseen data.</a:t>
            </a:r>
            <a:r>
              <a:rPr lang="en-US" sz="3400" kern="100" dirty="0">
                <a:effectLst/>
                <a:ea typeface="Calibri" panose="020F0502020204030204" pitchFamily="34" charset="0"/>
                <a:cs typeface="Times New Roman" panose="02020603050405020304" pitchFamily="18" charset="0"/>
              </a:rPr>
              <a:t> </a:t>
            </a:r>
          </a:p>
          <a:p>
            <a:pPr marL="285750" indent="-228600">
              <a:lnSpc>
                <a:spcPct val="90000"/>
              </a:lnSpc>
              <a:spcAft>
                <a:spcPts val="600"/>
              </a:spcAft>
              <a:buFont typeface="Arial" panose="020B0604020202020204" pitchFamily="34" charset="0"/>
              <a:buChar char="•"/>
            </a:pPr>
            <a:r>
              <a:rPr lang="en-US" sz="3400" kern="100" dirty="0">
                <a:effectLst/>
                <a:ea typeface="Calibri" panose="020F0502020204030204" pitchFamily="34" charset="0"/>
                <a:cs typeface="Times New Roman" panose="02020603050405020304" pitchFamily="18" charset="0"/>
              </a:rPr>
              <a:t>SVC gives us the best result so we will save this model for the production but it overfitted then I selected Random forest.</a:t>
            </a:r>
          </a:p>
          <a:p>
            <a:pPr marL="285750" indent="-228600">
              <a:lnSpc>
                <a:spcPct val="90000"/>
              </a:lnSpc>
              <a:spcAft>
                <a:spcPts val="600"/>
              </a:spcAft>
              <a:buFont typeface="Arial" panose="020B0604020202020204" pitchFamily="34" charset="0"/>
              <a:buChar char="•"/>
            </a:pPr>
            <a:endParaRPr lang="en-US" sz="3400" kern="100" dirty="0">
              <a:effectLst/>
              <a:ea typeface="Calibri" panose="020F0502020204030204" pitchFamily="34" charset="0"/>
              <a:cs typeface="Times New Roman" panose="02020603050405020304" pitchFamily="18" charset="0"/>
            </a:endParaRPr>
          </a:p>
          <a:p>
            <a:pPr marL="57150">
              <a:lnSpc>
                <a:spcPct val="90000"/>
              </a:lnSpc>
              <a:spcAft>
                <a:spcPts val="600"/>
              </a:spcAft>
            </a:pPr>
            <a:r>
              <a:rPr lang="en-US" sz="3800" b="1" kern="100" dirty="0">
                <a:solidFill>
                  <a:srgbClr val="002060"/>
                </a:solidFill>
                <a:effectLst/>
                <a:ea typeface="Calibri" panose="020F0502020204030204" pitchFamily="34" charset="0"/>
                <a:cs typeface="Times New Roman" panose="02020603050405020304" pitchFamily="18" charset="0"/>
              </a:rPr>
              <a:t>Model Selection </a:t>
            </a:r>
          </a:p>
          <a:p>
            <a:pPr marL="400050" indent="-342900">
              <a:lnSpc>
                <a:spcPct val="90000"/>
              </a:lnSpc>
              <a:spcAft>
                <a:spcPts val="600"/>
              </a:spcAft>
              <a:buFont typeface="Arial" panose="020B0604020202020204" pitchFamily="34" charset="0"/>
              <a:buChar char="•"/>
            </a:pPr>
            <a:r>
              <a:rPr lang="en-US" sz="3400" kern="100" dirty="0">
                <a:effectLst/>
                <a:ea typeface="Calibri" panose="020F0502020204030204" pitchFamily="34" charset="0"/>
                <a:cs typeface="Times New Roman" panose="02020603050405020304" pitchFamily="18" charset="0"/>
              </a:rPr>
              <a:t>Choosing the right model architecture or algorithm can be challenging.</a:t>
            </a:r>
          </a:p>
          <a:p>
            <a:pPr marL="57150">
              <a:lnSpc>
                <a:spcPct val="90000"/>
              </a:lnSpc>
              <a:spcAft>
                <a:spcPts val="600"/>
              </a:spcAft>
            </a:pPr>
            <a:endParaRPr lang="en-US" sz="3400" kern="100" dirty="0">
              <a:effectLst/>
              <a:ea typeface="Calibri" panose="020F0502020204030204" pitchFamily="34" charset="0"/>
              <a:cs typeface="Times New Roman" panose="02020603050405020304" pitchFamily="18" charset="0"/>
            </a:endParaRPr>
          </a:p>
          <a:p>
            <a:pPr marL="57150">
              <a:lnSpc>
                <a:spcPct val="90000"/>
              </a:lnSpc>
              <a:spcAft>
                <a:spcPts val="600"/>
              </a:spcAft>
            </a:pPr>
            <a:r>
              <a:rPr lang="en-US" sz="3800" b="1" kern="100" dirty="0">
                <a:solidFill>
                  <a:srgbClr val="002060"/>
                </a:solidFill>
                <a:effectLst/>
                <a:ea typeface="Calibri" panose="020F0502020204030204" pitchFamily="34" charset="0"/>
                <a:cs typeface="Times New Roman" panose="02020603050405020304" pitchFamily="18" charset="0"/>
              </a:rPr>
              <a:t>Hyperparameter Tuning </a:t>
            </a:r>
            <a:r>
              <a:rPr lang="en-US" sz="3400" kern="100" dirty="0">
                <a:effectLst/>
                <a:ea typeface="Calibri" panose="020F0502020204030204" pitchFamily="34" charset="0"/>
                <a:cs typeface="Times New Roman" panose="02020603050405020304" pitchFamily="18" charset="0"/>
              </a:rPr>
              <a:t>(process of selecting the optimal configuration of hyperparameters for a machine learning algorithm)</a:t>
            </a:r>
          </a:p>
          <a:p>
            <a:pPr marL="57150">
              <a:lnSpc>
                <a:spcPct val="90000"/>
              </a:lnSpc>
              <a:spcAft>
                <a:spcPts val="600"/>
              </a:spcAft>
            </a:pPr>
            <a:endParaRPr lang="en-US" sz="3400" kern="100" dirty="0">
              <a:effectLst/>
              <a:ea typeface="Calibri" panose="020F0502020204030204" pitchFamily="34" charset="0"/>
              <a:cs typeface="Times New Roman" panose="02020603050405020304" pitchFamily="18" charset="0"/>
            </a:endParaRPr>
          </a:p>
          <a:p>
            <a:pPr marL="57150">
              <a:lnSpc>
                <a:spcPct val="90000"/>
              </a:lnSpc>
              <a:spcAft>
                <a:spcPts val="600"/>
              </a:spcAft>
            </a:pPr>
            <a:r>
              <a:rPr lang="en-US" sz="3400" b="1" kern="100" dirty="0">
                <a:solidFill>
                  <a:srgbClr val="FF0000"/>
                </a:solidFill>
                <a:ea typeface="Calibri" panose="020F0502020204030204" pitchFamily="34" charset="0"/>
                <a:cs typeface="Times New Roman" panose="02020603050405020304" pitchFamily="18" charset="0"/>
              </a:rPr>
              <a:t>		High Blood Pressure-- hyper parameter tuning -&gt; Decision tree</a:t>
            </a:r>
          </a:p>
          <a:p>
            <a:pPr marL="57150">
              <a:lnSpc>
                <a:spcPct val="90000"/>
              </a:lnSpc>
              <a:spcAft>
                <a:spcPts val="600"/>
              </a:spcAft>
            </a:pPr>
            <a:r>
              <a:rPr lang="en-US" sz="3400" b="1" kern="100" dirty="0">
                <a:solidFill>
                  <a:srgbClr val="FF0000"/>
                </a:solidFill>
                <a:ea typeface="Calibri" panose="020F0502020204030204" pitchFamily="34" charset="0"/>
                <a:cs typeface="Times New Roman" panose="02020603050405020304" pitchFamily="18" charset="0"/>
              </a:rPr>
              <a:t>		</a:t>
            </a:r>
            <a:r>
              <a:rPr lang="en-US" altLang="en-US" sz="3600" b="1" dirty="0">
                <a:solidFill>
                  <a:srgbClr val="FF0000"/>
                </a:solidFill>
              </a:rPr>
              <a:t>T</a:t>
            </a:r>
            <a:r>
              <a:rPr kumimoji="0" lang="en-US" altLang="en-US" sz="3600" b="1" i="0" u="none" strike="noStrike" cap="none" normalizeH="0" baseline="0" dirty="0">
                <a:ln>
                  <a:noFill/>
                </a:ln>
                <a:solidFill>
                  <a:srgbClr val="FF0000"/>
                </a:solidFill>
                <a:effectLst/>
              </a:rPr>
              <a:t>riglycerides Level</a:t>
            </a:r>
            <a:r>
              <a:rPr lang="en-US" sz="3400" b="1" kern="100" dirty="0">
                <a:solidFill>
                  <a:srgbClr val="FF0000"/>
                </a:solidFill>
                <a:ea typeface="Calibri" panose="020F0502020204030204" pitchFamily="34" charset="0"/>
                <a:cs typeface="Times New Roman" panose="02020603050405020304" pitchFamily="18" charset="0"/>
              </a:rPr>
              <a:t> -- hyper parameter tuning -&gt; Decision tree</a:t>
            </a:r>
            <a:endParaRPr lang="en-US" sz="3400" b="1" dirty="0">
              <a:solidFill>
                <a:srgbClr val="FF0000"/>
              </a:solidFill>
            </a:endParaRPr>
          </a:p>
          <a:p>
            <a:pPr marL="285750"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endParaRPr lang="en-US" sz="1500" b="1" dirty="0"/>
          </a:p>
        </p:txBody>
      </p:sp>
    </p:spTree>
    <p:extLst>
      <p:ext uri="{BB962C8B-B14F-4D97-AF65-F5344CB8AC3E}">
        <p14:creationId xmlns:p14="http://schemas.microsoft.com/office/powerpoint/2010/main" val="5734031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2">
            <a:extLst>
              <a:ext uri="{FF2B5EF4-FFF2-40B4-BE49-F238E27FC236}">
                <a16:creationId xmlns:a16="http://schemas.microsoft.com/office/drawing/2014/main" id="{EC7AF035-2E95-6D43-173E-8E03FEF272E9}"/>
              </a:ext>
            </a:extLst>
          </p:cNvPr>
          <p:cNvSpPr>
            <a:spLocks noChangeArrowheads="1"/>
          </p:cNvSpPr>
          <p:nvPr/>
        </p:nvSpPr>
        <p:spPr bwMode="auto">
          <a:xfrm>
            <a:off x="1028700" y="1967266"/>
            <a:ext cx="2628900" cy="254725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ctr" fontAlgn="base">
              <a:lnSpc>
                <a:spcPct val="90000"/>
              </a:lnSpc>
              <a:spcBef>
                <a:spcPct val="0"/>
              </a:spcBef>
              <a:spcAft>
                <a:spcPts val="600"/>
              </a:spcAft>
              <a:buClrTx/>
              <a:buSzTx/>
              <a:tabLst/>
            </a:pPr>
            <a:r>
              <a:rPr kumimoji="0" lang="en-US" altLang="en-US" sz="3600" b="1" i="0" u="none" strike="noStrike" kern="1200" cap="none" normalizeH="0" baseline="0">
                <a:ln>
                  <a:noFill/>
                </a:ln>
                <a:solidFill>
                  <a:srgbClr val="FFFFFF"/>
                </a:solidFill>
                <a:effectLst/>
                <a:latin typeface="+mj-lt"/>
                <a:ea typeface="+mj-ea"/>
                <a:cs typeface="+mj-cs"/>
              </a:rPr>
              <a:t>System  Overview</a:t>
            </a:r>
            <a:endParaRPr kumimoji="0" lang="en-US" altLang="en-US" sz="3600" b="0" i="0" u="none" strike="noStrike" kern="1200" cap="none" normalizeH="0" baseline="0">
              <a:ln>
                <a:noFill/>
              </a:ln>
              <a:solidFill>
                <a:srgbClr val="FFFFFF"/>
              </a:solidFill>
              <a:effectLst/>
              <a:latin typeface="+mj-lt"/>
              <a:ea typeface="+mj-ea"/>
              <a:cs typeface="+mj-cs"/>
            </a:endParaRPr>
          </a:p>
          <a:p>
            <a:pPr marL="0" marR="0" lvl="0" indent="0" algn="ctr" fontAlgn="base">
              <a:lnSpc>
                <a:spcPct val="90000"/>
              </a:lnSpc>
              <a:spcBef>
                <a:spcPct val="0"/>
              </a:spcBef>
              <a:spcAft>
                <a:spcPts val="600"/>
              </a:spcAft>
              <a:buClrTx/>
              <a:buSzTx/>
              <a:tabLst/>
            </a:pPr>
            <a:endParaRPr kumimoji="0" lang="en-US" altLang="en-US" sz="3600" b="0" i="0" u="none" strike="noStrike" kern="1200" cap="none" normalizeH="0" baseline="0">
              <a:ln>
                <a:noFill/>
              </a:ln>
              <a:solidFill>
                <a:srgbClr val="FFFFFF"/>
              </a:solidFill>
              <a:effectLst/>
              <a:latin typeface="+mj-lt"/>
              <a:ea typeface="+mj-ea"/>
              <a:cs typeface="+mj-cs"/>
            </a:endParaRPr>
          </a:p>
        </p:txBody>
      </p:sp>
      <p:pic>
        <p:nvPicPr>
          <p:cNvPr id="22529" name="Picture 29">
            <a:extLst>
              <a:ext uri="{FF2B5EF4-FFF2-40B4-BE49-F238E27FC236}">
                <a16:creationId xmlns:a16="http://schemas.microsoft.com/office/drawing/2014/main" id="{4192E20B-F814-6E92-F586-56E679185C6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65304" y="643466"/>
            <a:ext cx="6204723" cy="55687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57BB79C6-57A6-2E43-4FA9-A22B7504E2AC}"/>
              </a:ext>
            </a:extLst>
          </p:cNvPr>
          <p:cNvSpPr>
            <a:spLocks noChangeArrowheads="1"/>
          </p:cNvSpPr>
          <p:nvPr/>
        </p:nvSpPr>
        <p:spPr bwMode="auto">
          <a:xfrm>
            <a:off x="0" y="54181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9769334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1">
            <a:extLst>
              <a:ext uri="{FF2B5EF4-FFF2-40B4-BE49-F238E27FC236}">
                <a16:creationId xmlns:a16="http://schemas.microsoft.com/office/drawing/2014/main" id="{5B0B24FC-EEDC-7BEA-5FD7-1DAB98D26EAE}"/>
              </a:ext>
            </a:extLst>
          </p:cNvPr>
          <p:cNvSpPr>
            <a:spLocks noChangeArrowheads="1"/>
          </p:cNvSpPr>
          <p:nvPr/>
        </p:nvSpPr>
        <p:spPr bwMode="auto">
          <a:xfrm>
            <a:off x="1028700" y="1967266"/>
            <a:ext cx="2628900" cy="254725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eaLnBrk="1" fontAlgn="base" hangingPunct="1">
              <a:lnSpc>
                <a:spcPct val="90000"/>
              </a:lnSpc>
              <a:spcAft>
                <a:spcPts val="600"/>
              </a:spcAft>
              <a:buClrTx/>
              <a:buSzTx/>
              <a:tabLst/>
            </a:pPr>
            <a:r>
              <a:rPr kumimoji="0" lang="en-US" altLang="en-US" sz="3600" b="1" i="0" u="none" strike="noStrike" kern="1200" cap="none" normalizeH="0" baseline="0">
                <a:ln>
                  <a:noFill/>
                </a:ln>
                <a:solidFill>
                  <a:srgbClr val="FFFFFF"/>
                </a:solidFill>
                <a:effectLst/>
                <a:latin typeface="+mj-lt"/>
                <a:ea typeface="+mj-ea"/>
                <a:cs typeface="+mj-cs"/>
              </a:rPr>
              <a:t>Functional  &amp; Non functional requirements</a:t>
            </a:r>
            <a:endParaRPr kumimoji="0" lang="en-US" altLang="en-US" sz="3600" b="0" i="0" u="none" strike="noStrike" kern="1200" cap="none" normalizeH="0" baseline="0">
              <a:ln>
                <a:noFill/>
              </a:ln>
              <a:solidFill>
                <a:srgbClr val="FFFFFF"/>
              </a:solidFill>
              <a:effectLst/>
              <a:latin typeface="+mj-lt"/>
              <a:ea typeface="+mj-ea"/>
              <a:cs typeface="+mj-cs"/>
            </a:endParaRPr>
          </a:p>
          <a:p>
            <a:pPr marL="0" marR="0" lvl="0" indent="0" algn="ctr" eaLnBrk="1" fontAlgn="base" hangingPunct="1">
              <a:lnSpc>
                <a:spcPct val="90000"/>
              </a:lnSpc>
              <a:spcAft>
                <a:spcPts val="600"/>
              </a:spcAft>
              <a:buClrTx/>
              <a:buSzTx/>
              <a:tabLst/>
            </a:pPr>
            <a:endParaRPr kumimoji="0" lang="en-US" altLang="en-US" sz="3600" b="0" i="0" u="none" strike="noStrike" kern="1200" cap="none" normalizeH="0" baseline="0">
              <a:ln>
                <a:noFill/>
              </a:ln>
              <a:solidFill>
                <a:srgbClr val="FFFFFF"/>
              </a:solidFill>
              <a:effectLst/>
              <a:latin typeface="+mj-lt"/>
              <a:ea typeface="+mj-ea"/>
              <a:cs typeface="+mj-cs"/>
            </a:endParaRPr>
          </a:p>
        </p:txBody>
      </p:sp>
      <p:graphicFrame>
        <p:nvGraphicFramePr>
          <p:cNvPr id="5" name="Table 4">
            <a:extLst>
              <a:ext uri="{FF2B5EF4-FFF2-40B4-BE49-F238E27FC236}">
                <a16:creationId xmlns:a16="http://schemas.microsoft.com/office/drawing/2014/main" id="{FBCA4C50-6B24-37B8-30C9-482D1246DFCA}"/>
              </a:ext>
            </a:extLst>
          </p:cNvPr>
          <p:cNvGraphicFramePr>
            <a:graphicFrameLocks noGrp="1"/>
          </p:cNvGraphicFramePr>
          <p:nvPr>
            <p:extLst>
              <p:ext uri="{D42A27DB-BD31-4B8C-83A1-F6EECF244321}">
                <p14:modId xmlns:p14="http://schemas.microsoft.com/office/powerpoint/2010/main" val="3645704828"/>
              </p:ext>
            </p:extLst>
          </p:nvPr>
        </p:nvGraphicFramePr>
        <p:xfrm>
          <a:off x="4777316" y="778382"/>
          <a:ext cx="6780701" cy="5298908"/>
        </p:xfrm>
        <a:graphic>
          <a:graphicData uri="http://schemas.openxmlformats.org/drawingml/2006/table">
            <a:tbl>
              <a:tblPr firstRow="1" bandRow="1">
                <a:tableStyleId>{5C22544A-7EE6-4342-B048-85BDC9FD1C3A}</a:tableStyleId>
              </a:tblPr>
              <a:tblGrid>
                <a:gridCol w="3558781">
                  <a:extLst>
                    <a:ext uri="{9D8B030D-6E8A-4147-A177-3AD203B41FA5}">
                      <a16:colId xmlns:a16="http://schemas.microsoft.com/office/drawing/2014/main" val="3592902905"/>
                    </a:ext>
                  </a:extLst>
                </a:gridCol>
                <a:gridCol w="3221920">
                  <a:extLst>
                    <a:ext uri="{9D8B030D-6E8A-4147-A177-3AD203B41FA5}">
                      <a16:colId xmlns:a16="http://schemas.microsoft.com/office/drawing/2014/main" val="2592507934"/>
                    </a:ext>
                  </a:extLst>
                </a:gridCol>
              </a:tblGrid>
              <a:tr h="432938">
                <a:tc>
                  <a:txBody>
                    <a:bodyPr/>
                    <a:lstStyle/>
                    <a:p>
                      <a:pPr marL="0" marR="0" algn="ctr">
                        <a:lnSpc>
                          <a:spcPct val="107000"/>
                        </a:lnSpc>
                        <a:spcBef>
                          <a:spcPts val="0"/>
                        </a:spcBef>
                        <a:spcAft>
                          <a:spcPts val="800"/>
                        </a:spcAft>
                      </a:pPr>
                      <a:r>
                        <a:rPr lang="en-US" sz="1800">
                          <a:effectLst/>
                        </a:rPr>
                        <a:t>Functional requirements</a:t>
                      </a:r>
                      <a:endParaRPr lang="en-US"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114812" marR="114812" marT="57406" marB="57406"/>
                </a:tc>
                <a:tc>
                  <a:txBody>
                    <a:bodyPr/>
                    <a:lstStyle/>
                    <a:p>
                      <a:pPr marL="0" marR="0" algn="ctr">
                        <a:lnSpc>
                          <a:spcPct val="107000"/>
                        </a:lnSpc>
                        <a:spcBef>
                          <a:spcPts val="0"/>
                        </a:spcBef>
                        <a:spcAft>
                          <a:spcPts val="800"/>
                        </a:spcAft>
                      </a:pPr>
                      <a:r>
                        <a:rPr lang="en-US" sz="1800">
                          <a:effectLst/>
                        </a:rPr>
                        <a:t>Non Functional requirements</a:t>
                      </a:r>
                      <a:endParaRPr lang="en-US"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114812" marR="114812" marT="57406" marB="57406"/>
                </a:tc>
                <a:extLst>
                  <a:ext uri="{0D108BD9-81ED-4DB2-BD59-A6C34878D82A}">
                    <a16:rowId xmlns:a16="http://schemas.microsoft.com/office/drawing/2014/main" val="3044351128"/>
                  </a:ext>
                </a:extLst>
              </a:tr>
              <a:tr h="1866099">
                <a:tc>
                  <a:txBody>
                    <a:bodyPr/>
                    <a:lstStyle/>
                    <a:p>
                      <a:pPr marL="0" marR="0" algn="ctr">
                        <a:lnSpc>
                          <a:spcPct val="107000"/>
                        </a:lnSpc>
                        <a:spcBef>
                          <a:spcPts val="0"/>
                        </a:spcBef>
                        <a:spcAft>
                          <a:spcPts val="800"/>
                        </a:spcAft>
                      </a:pPr>
                      <a:r>
                        <a:rPr lang="en-US" sz="1800">
                          <a:effectLst/>
                        </a:rPr>
                        <a:t>The system must allow healthcare providers to access and review patient data, including monitoring patient progress, setting goals, and adjusting treatment plans as needed</a:t>
                      </a:r>
                      <a:endParaRPr lang="en-US"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114812" marR="114812" marT="57406" marB="57406"/>
                </a:tc>
                <a:tc>
                  <a:txBody>
                    <a:bodyPr/>
                    <a:lstStyle/>
                    <a:p>
                      <a:pPr marL="342900" marR="0" lvl="0" indent="-342900" algn="ctr">
                        <a:lnSpc>
                          <a:spcPct val="107000"/>
                        </a:lnSpc>
                        <a:spcBef>
                          <a:spcPts val="0"/>
                        </a:spcBef>
                        <a:spcAft>
                          <a:spcPts val="800"/>
                        </a:spcAft>
                        <a:buFont typeface="Wingdings" panose="05000000000000000000" pitchFamily="2" charset="2"/>
                        <a:buChar char=""/>
                      </a:pPr>
                      <a:r>
                        <a:rPr lang="en-US" sz="1800">
                          <a:effectLst/>
                        </a:rPr>
                        <a:t>Security</a:t>
                      </a:r>
                      <a:endParaRPr lang="en-US" sz="1300">
                        <a:effectLst/>
                      </a:endParaRPr>
                    </a:p>
                    <a:p>
                      <a:pPr marL="0" marR="0" algn="ctr">
                        <a:lnSpc>
                          <a:spcPct val="107000"/>
                        </a:lnSpc>
                        <a:spcBef>
                          <a:spcPts val="0"/>
                        </a:spcBef>
                        <a:spcAft>
                          <a:spcPts val="800"/>
                        </a:spcAft>
                      </a:pPr>
                      <a:r>
                        <a:rPr lang="en-US" sz="1800">
                          <a:effectLst/>
                        </a:rPr>
                        <a:t> </a:t>
                      </a:r>
                      <a:endParaRPr lang="en-US"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114812" marR="114812" marT="57406" marB="57406"/>
                </a:tc>
                <a:extLst>
                  <a:ext uri="{0D108BD9-81ED-4DB2-BD59-A6C34878D82A}">
                    <a16:rowId xmlns:a16="http://schemas.microsoft.com/office/drawing/2014/main" val="2266523494"/>
                  </a:ext>
                </a:extLst>
              </a:tr>
              <a:tr h="1707036">
                <a:tc>
                  <a:txBody>
                    <a:bodyPr/>
                    <a:lstStyle/>
                    <a:p>
                      <a:pPr marL="342900" marR="0" lvl="0" indent="-342900" algn="ctr">
                        <a:lnSpc>
                          <a:spcPct val="107000"/>
                        </a:lnSpc>
                        <a:spcBef>
                          <a:spcPts val="0"/>
                        </a:spcBef>
                        <a:spcAft>
                          <a:spcPts val="800"/>
                        </a:spcAft>
                        <a:buFont typeface="Wingdings" panose="05000000000000000000" pitchFamily="2" charset="2"/>
                        <a:buChar char=""/>
                      </a:pPr>
                      <a:r>
                        <a:rPr lang="en-US" sz="1800">
                          <a:effectLst/>
                        </a:rPr>
                        <a:t>System should track patient report history and update profile according to the progression.</a:t>
                      </a:r>
                      <a:endParaRPr lang="en-US" sz="1300">
                        <a:effectLst/>
                      </a:endParaRPr>
                    </a:p>
                    <a:p>
                      <a:pPr marL="0" marR="0" algn="ctr">
                        <a:lnSpc>
                          <a:spcPct val="107000"/>
                        </a:lnSpc>
                        <a:spcBef>
                          <a:spcPts val="0"/>
                        </a:spcBef>
                        <a:spcAft>
                          <a:spcPts val="800"/>
                        </a:spcAft>
                      </a:pPr>
                      <a:r>
                        <a:rPr lang="en-US" sz="1800">
                          <a:effectLst/>
                        </a:rPr>
                        <a:t> </a:t>
                      </a:r>
                      <a:endParaRPr lang="en-US"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114812" marR="114812" marT="57406" marB="57406"/>
                </a:tc>
                <a:tc>
                  <a:txBody>
                    <a:bodyPr/>
                    <a:lstStyle/>
                    <a:p>
                      <a:pPr marL="342900" marR="0" lvl="0" indent="-342900" algn="ctr">
                        <a:lnSpc>
                          <a:spcPct val="107000"/>
                        </a:lnSpc>
                        <a:spcBef>
                          <a:spcPts val="0"/>
                        </a:spcBef>
                        <a:spcAft>
                          <a:spcPts val="800"/>
                        </a:spcAft>
                        <a:buFont typeface="Wingdings" panose="05000000000000000000" pitchFamily="2" charset="2"/>
                        <a:buChar char=""/>
                      </a:pPr>
                      <a:r>
                        <a:rPr lang="en-US" sz="1800">
                          <a:effectLst/>
                        </a:rPr>
                        <a:t>Availability </a:t>
                      </a:r>
                      <a:endParaRPr lang="en-US" sz="1300">
                        <a:effectLst/>
                      </a:endParaRPr>
                    </a:p>
                    <a:p>
                      <a:pPr marL="457200" marR="0" algn="ctr">
                        <a:lnSpc>
                          <a:spcPct val="107000"/>
                        </a:lnSpc>
                        <a:spcBef>
                          <a:spcPts val="0"/>
                        </a:spcBef>
                        <a:spcAft>
                          <a:spcPts val="800"/>
                        </a:spcAft>
                      </a:pPr>
                      <a:r>
                        <a:rPr lang="en-US" sz="1800">
                          <a:effectLst/>
                        </a:rPr>
                        <a:t> </a:t>
                      </a:r>
                      <a:endParaRPr lang="en-US"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114812" marR="114812" marT="57406" marB="57406"/>
                </a:tc>
                <a:extLst>
                  <a:ext uri="{0D108BD9-81ED-4DB2-BD59-A6C34878D82A}">
                    <a16:rowId xmlns:a16="http://schemas.microsoft.com/office/drawing/2014/main" val="373643950"/>
                  </a:ext>
                </a:extLst>
              </a:tr>
              <a:tr h="1292835">
                <a:tc>
                  <a:txBody>
                    <a:bodyPr/>
                    <a:lstStyle/>
                    <a:p>
                      <a:pPr marL="342900" marR="0" lvl="0" indent="-342900" algn="ctr">
                        <a:lnSpc>
                          <a:spcPct val="107000"/>
                        </a:lnSpc>
                        <a:spcBef>
                          <a:spcPts val="0"/>
                        </a:spcBef>
                        <a:spcAft>
                          <a:spcPts val="800"/>
                        </a:spcAft>
                        <a:buFont typeface="Wingdings" panose="05000000000000000000" pitchFamily="2" charset="2"/>
                        <a:buChar char=""/>
                      </a:pPr>
                      <a:r>
                        <a:rPr lang="en-US" sz="1800">
                          <a:effectLst/>
                        </a:rPr>
                        <a:t>System should be able to categorize patients according to the medical records and patient's details</a:t>
                      </a:r>
                      <a:endParaRPr lang="en-US" sz="1300">
                        <a:effectLst/>
                        <a:latin typeface="Calibri" panose="020F0502020204030204" pitchFamily="34" charset="0"/>
                        <a:ea typeface="Times New Roman" panose="02020603050405020304" pitchFamily="18" charset="0"/>
                        <a:cs typeface="Times New Roman" panose="02020603050405020304" pitchFamily="18" charset="0"/>
                      </a:endParaRPr>
                    </a:p>
                  </a:txBody>
                  <a:tcPr marL="114812" marR="114812" marT="57406" marB="57406"/>
                </a:tc>
                <a:tc>
                  <a:txBody>
                    <a:bodyPr/>
                    <a:lstStyle/>
                    <a:p>
                      <a:pPr marL="342900" marR="0" lvl="0" indent="-342900" algn="ctr">
                        <a:lnSpc>
                          <a:spcPct val="107000"/>
                        </a:lnSpc>
                        <a:spcBef>
                          <a:spcPts val="0"/>
                        </a:spcBef>
                        <a:spcAft>
                          <a:spcPts val="800"/>
                        </a:spcAft>
                        <a:buFont typeface="Wingdings" panose="05000000000000000000" pitchFamily="2" charset="2"/>
                        <a:buChar char=""/>
                      </a:pPr>
                      <a:r>
                        <a:rPr lang="en-US" sz="1800" dirty="0">
                          <a:effectLst/>
                        </a:rPr>
                        <a:t>Reliability</a:t>
                      </a:r>
                      <a:endParaRPr lang="en-US" sz="13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114812" marR="114812" marT="57406" marB="57406"/>
                </a:tc>
                <a:extLst>
                  <a:ext uri="{0D108BD9-81ED-4DB2-BD59-A6C34878D82A}">
                    <a16:rowId xmlns:a16="http://schemas.microsoft.com/office/drawing/2014/main" val="4277541161"/>
                  </a:ext>
                </a:extLst>
              </a:tr>
            </a:tbl>
          </a:graphicData>
        </a:graphic>
      </p:graphicFrame>
    </p:spTree>
    <p:extLst>
      <p:ext uri="{BB962C8B-B14F-4D97-AF65-F5344CB8AC3E}">
        <p14:creationId xmlns:p14="http://schemas.microsoft.com/office/powerpoint/2010/main" val="3117508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40794984" descr="A picture containing graphics, logo, font, graphic design&#10;&#10;Description automatically generated">
            <a:extLst>
              <a:ext uri="{FF2B5EF4-FFF2-40B4-BE49-F238E27FC236}">
                <a16:creationId xmlns:a16="http://schemas.microsoft.com/office/drawing/2014/main" id="{EE720D46-123D-AA33-8506-D3A01D3ED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25" y="711200"/>
            <a:ext cx="13239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1723730027" descr="A picture containing logo, font, graphics, graphic design&#10;&#10;Description automatically generated">
            <a:extLst>
              <a:ext uri="{FF2B5EF4-FFF2-40B4-BE49-F238E27FC236}">
                <a16:creationId xmlns:a16="http://schemas.microsoft.com/office/drawing/2014/main" id="{7632ADFB-265F-1EC9-88B1-BEF25910F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599" y="2433636"/>
            <a:ext cx="1924265" cy="1344615"/>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155926535" descr="A blue and yellow snake logo&#10;&#10;Description automatically generated with low confidence">
            <a:extLst>
              <a:ext uri="{FF2B5EF4-FFF2-40B4-BE49-F238E27FC236}">
                <a16:creationId xmlns:a16="http://schemas.microsoft.com/office/drawing/2014/main" id="{48395B13-FC66-DC11-3B77-C81FD2176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8480" y="3797103"/>
            <a:ext cx="1324769" cy="1444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368BA10D-33AB-DC47-AC0D-E29B255351A8}"/>
              </a:ext>
            </a:extLst>
          </p:cNvPr>
          <p:cNvSpPr>
            <a:spLocks noChangeArrowheads="1"/>
          </p:cNvSpPr>
          <p:nvPr/>
        </p:nvSpPr>
        <p:spPr bwMode="auto">
          <a:xfrm>
            <a:off x="475861" y="465881"/>
            <a:ext cx="9399737" cy="477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Technologies</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rgbClr val="215868"/>
                </a:solidFill>
                <a:effectLst/>
                <a:latin typeface="Cambria Math" panose="02040503050406030204" pitchFamily="18" charset="0"/>
                <a:ea typeface="Times New Roman" panose="02020603050405020304" pitchFamily="18" charset="0"/>
                <a:cs typeface="Times New Roman" panose="02020603050405020304" pitchFamily="18" charset="0"/>
              </a:rPr>
              <a:t>Python </a:t>
            </a:r>
            <a:r>
              <a:rPr kumimoji="0" lang="en-US" altLang="en-US" sz="18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 PyCharm software to develop Models</a:t>
            </a: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rgbClr val="215868"/>
                </a:solidFill>
                <a:effectLst/>
                <a:latin typeface="Cambria Math" panose="02040503050406030204" pitchFamily="18" charset="0"/>
                <a:ea typeface="Times New Roman" panose="02020603050405020304" pitchFamily="18" charset="0"/>
                <a:cs typeface="Times New Roman" panose="02020603050405020304" pitchFamily="18" charset="0"/>
              </a:rPr>
              <a:t>Figma </a:t>
            </a:r>
            <a:r>
              <a:rPr kumimoji="0" lang="en-US" altLang="en-US" sz="18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 creating UI /UX</a:t>
            </a: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rgbClr val="215868"/>
                </a:solidFill>
                <a:effectLst/>
                <a:latin typeface="Cambria Math" panose="02040503050406030204" pitchFamily="18" charset="0"/>
                <a:ea typeface="Times New Roman" panose="02020603050405020304" pitchFamily="18" charset="0"/>
                <a:cs typeface="Times New Roman" panose="02020603050405020304" pitchFamily="18" charset="0"/>
              </a:rPr>
              <a:t>Firebase </a:t>
            </a:r>
            <a:r>
              <a:rPr kumimoji="0" lang="en-US" altLang="en-US" sz="18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:Our database</a:t>
            </a: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rgbClr val="215868"/>
                </a:solidFill>
                <a:effectLst/>
                <a:latin typeface="Cambria Math" panose="02040503050406030204" pitchFamily="18" charset="0"/>
                <a:ea typeface="Times New Roman" panose="02020603050405020304" pitchFamily="18" charset="0"/>
                <a:cs typeface="Times New Roman" panose="02020603050405020304" pitchFamily="18" charset="0"/>
              </a:rPr>
              <a:t>GitLab </a:t>
            </a:r>
            <a:r>
              <a:rPr kumimoji="0" lang="en-US" altLang="en-US" sz="18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 Opensource Version Control System</a:t>
            </a: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rgbClr val="215868"/>
                </a:solidFill>
                <a:effectLst/>
                <a:latin typeface="Cambria Math" panose="02040503050406030204" pitchFamily="18" charset="0"/>
                <a:ea typeface="Times New Roman" panose="02020603050405020304" pitchFamily="18" charset="0"/>
                <a:cs typeface="Times New Roman" panose="02020603050405020304" pitchFamily="18" charset="0"/>
              </a:rPr>
              <a:t>Machine learning  technology </a:t>
            </a:r>
            <a:r>
              <a:rPr kumimoji="0" lang="en-US" altLang="en-US" sz="18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     Some Model training </a:t>
            </a:r>
            <a:r>
              <a:rPr kumimoji="0" lang="en-US" altLang="en-US" sz="1800" b="1" i="0" u="none" strike="noStrike" cap="none" normalizeH="0" baseline="0" dirty="0">
                <a:ln>
                  <a:noFill/>
                </a:ln>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Logistic Regression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KNN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SVC</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Decision Tree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Random Forest Regressor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XgBoost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Gradient Boosting</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B8DD643-95D4-6A52-AA8E-24803E9BC38E}"/>
              </a:ext>
            </a:extLst>
          </p:cNvPr>
          <p:cNvSpPr>
            <a:spLocks noChangeArrowheads="1"/>
          </p:cNvSpPr>
          <p:nvPr/>
        </p:nvSpPr>
        <p:spPr bwMode="auto">
          <a:xfrm>
            <a:off x="0" y="1393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6">
            <a:extLst>
              <a:ext uri="{FF2B5EF4-FFF2-40B4-BE49-F238E27FC236}">
                <a16:creationId xmlns:a16="http://schemas.microsoft.com/office/drawing/2014/main" id="{91FCAB9D-BA3E-8E3A-2E7E-971B686EE559}"/>
              </a:ext>
            </a:extLst>
          </p:cNvPr>
          <p:cNvSpPr>
            <a:spLocks noChangeArrowheads="1"/>
          </p:cNvSpPr>
          <p:nvPr/>
        </p:nvSpPr>
        <p:spPr bwMode="auto">
          <a:xfrm>
            <a:off x="0" y="2384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id="{377D26C0-AA65-94BF-1705-06FE78B922F4}"/>
              </a:ext>
            </a:extLst>
          </p:cNvPr>
          <p:cNvSpPr>
            <a:spLocks noChangeArrowheads="1"/>
          </p:cNvSpPr>
          <p:nvPr/>
        </p:nvSpPr>
        <p:spPr bwMode="auto">
          <a:xfrm>
            <a:off x="152400" y="33702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94897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D1CCD73-6CCA-FFEF-EBA8-91A9829653FD}"/>
              </a:ext>
            </a:extLst>
          </p:cNvPr>
          <p:cNvSpPr>
            <a:spLocks noChangeArrowheads="1"/>
          </p:cNvSpPr>
          <p:nvPr/>
        </p:nvSpPr>
        <p:spPr bwMode="auto">
          <a:xfrm>
            <a:off x="634482" y="489269"/>
            <a:ext cx="10986711"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Objectives</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Main  Objective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The goal is to create a personalized health guidance system for metabolic syndrome using machine learning, customized health plans, and motivational messaging.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The system aims to improve overall health and reduce the risk of concomitant diseases by monitoring health parameters in real-time.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121" name="Picture 4" descr="A picture containing fruit, bottle, food, birthday cake&#10;&#10;Description automatically generated">
            <a:extLst>
              <a:ext uri="{FF2B5EF4-FFF2-40B4-BE49-F238E27FC236}">
                <a16:creationId xmlns:a16="http://schemas.microsoft.com/office/drawing/2014/main" id="{C314F74E-B613-12AA-3239-41FBAACA9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8770" y="3506410"/>
            <a:ext cx="4202463" cy="241932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CB7EB15-FE18-B39B-7FF3-14FC77AC56CF}"/>
              </a:ext>
            </a:extLst>
          </p:cNvPr>
          <p:cNvSpPr>
            <a:spLocks noChangeArrowheads="1"/>
          </p:cNvSpPr>
          <p:nvPr/>
        </p:nvSpPr>
        <p:spPr bwMode="auto">
          <a:xfrm>
            <a:off x="182880" y="3837334"/>
            <a:ext cx="10806545" cy="656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323849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1FCA963-A4C3-9E74-F32F-8B5383077FE8}"/>
              </a:ext>
            </a:extLst>
          </p:cNvPr>
          <p:cNvSpPr>
            <a:spLocks noChangeArrowheads="1"/>
          </p:cNvSpPr>
          <p:nvPr/>
        </p:nvSpPr>
        <p:spPr bwMode="auto">
          <a:xfrm>
            <a:off x="737118" y="426321"/>
            <a:ext cx="11029950"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Main Objectives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b="1" dirty="0">
              <a:solidFill>
                <a:srgbClr val="FF0000"/>
              </a:solidFill>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Develop a mobile patient guiding system for early detection and treatment of metabolic syndrome through real-time monitoring and tracking of patient data, providing individualized advice and support for healthy lifestyle decisions.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404040"/>
              </a:solidFill>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404040"/>
              </a:solidFill>
              <a:effectLst/>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404040"/>
              </a:solidFill>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rgbClr val="404040"/>
              </a:solidFill>
              <a:effectLst/>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b="1" dirty="0">
              <a:solidFill>
                <a:srgbClr val="404040"/>
              </a:solidFill>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5601" name="Picture 9" descr="A group of people standing next to a computer&#10;&#10;Description automatically generated with low confidence">
            <a:extLst>
              <a:ext uri="{FF2B5EF4-FFF2-40B4-BE49-F238E27FC236}">
                <a16:creationId xmlns:a16="http://schemas.microsoft.com/office/drawing/2014/main" id="{AACBA27E-FFD3-5452-F4F7-4D59D2A96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4252" y="3293706"/>
            <a:ext cx="3638939" cy="274475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7A48861A-84A5-76AC-6F3E-5F007AA45003}"/>
              </a:ext>
            </a:extLst>
          </p:cNvPr>
          <p:cNvSpPr>
            <a:spLocks noChangeArrowheads="1"/>
          </p:cNvSpPr>
          <p:nvPr/>
        </p:nvSpPr>
        <p:spPr bwMode="auto">
          <a:xfrm>
            <a:off x="737118" y="4956110"/>
            <a:ext cx="11029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9082107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1345E79-AB93-8503-5379-BD4527E48531}"/>
              </a:ext>
            </a:extLst>
          </p:cNvPr>
          <p:cNvSpPr>
            <a:spLocks noChangeArrowheads="1"/>
          </p:cNvSpPr>
          <p:nvPr/>
        </p:nvSpPr>
        <p:spPr bwMode="auto">
          <a:xfrm>
            <a:off x="558281" y="481465"/>
            <a:ext cx="11075437" cy="4308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Specific Objectives</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Develop a tracking system to monitor how patients complete the recommended tasks and update their profile based on their progress.   </a:t>
            </a:r>
            <a:br>
              <a:rPr kumimoji="0" lang="en-US" altLang="en-US"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br>
            <a:br>
              <a:rPr kumimoji="0" lang="en-US" altLang="en-US"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b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Develop a monitoring and tracking system that collects patient report history to inform patients about their current metabolic syndrome status.</a:t>
            </a:r>
            <a:br>
              <a:rPr kumimoji="0" lang="en-US" altLang="en-US"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br>
            <a:br>
              <a:rPr kumimoji="0" lang="en-US" altLang="en-US"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b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Implement an algorithm that categorizes patients according to their metabolic syndrome status and maintain patient profiles based on their category.</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Implement a task completion feature where patients can complete the  recommended      tasks and update their profile accordingly.</a:t>
            </a:r>
            <a:br>
              <a:rPr kumimoji="0" lang="en-US" altLang="en-US" sz="16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br>
            <a:br>
              <a:rPr kumimoji="0" lang="en-US" altLang="en-US" sz="16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br>
            <a:endParaRPr kumimoji="0" lang="en-US" altLang="en-US" sz="800" b="0" i="0" u="none" strike="noStrike" cap="none" normalizeH="0" baseline="0" dirty="0">
              <a:ln>
                <a:noFill/>
              </a:ln>
              <a:solidFill>
                <a:schemeClr val="tx1"/>
              </a:solidFill>
              <a:effectLst/>
            </a:endParaRPr>
          </a:p>
        </p:txBody>
      </p:sp>
      <p:pic>
        <p:nvPicPr>
          <p:cNvPr id="27649" name="Picture 10" descr="A hand holding a magnifying glass over a person at a desk&#10;&#10;Description automatically generated with medium confidence">
            <a:extLst>
              <a:ext uri="{FF2B5EF4-FFF2-40B4-BE49-F238E27FC236}">
                <a16:creationId xmlns:a16="http://schemas.microsoft.com/office/drawing/2014/main" id="{1AE602A7-2116-3EAA-8FD2-AFB6EE937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2873" y="4432041"/>
            <a:ext cx="3565525" cy="20875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BF4C3127-83AF-8F9E-5595-5A6CA597C269}"/>
              </a:ext>
            </a:extLst>
          </p:cNvPr>
          <p:cNvSpPr>
            <a:spLocks noChangeArrowheads="1"/>
          </p:cNvSpPr>
          <p:nvPr/>
        </p:nvSpPr>
        <p:spPr bwMode="auto">
          <a:xfrm>
            <a:off x="0" y="254476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055566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2">
            <a:extLst>
              <a:ext uri="{FF2B5EF4-FFF2-40B4-BE49-F238E27FC236}">
                <a16:creationId xmlns:a16="http://schemas.microsoft.com/office/drawing/2014/main" id="{02E77E3A-9E88-53D7-D98C-A916F1483A6C}"/>
              </a:ext>
            </a:extLst>
          </p:cNvPr>
          <p:cNvSpPr>
            <a:spLocks noChangeArrowheads="1"/>
          </p:cNvSpPr>
          <p:nvPr/>
        </p:nvSpPr>
        <p:spPr bwMode="auto">
          <a:xfrm>
            <a:off x="1028700" y="1967266"/>
            <a:ext cx="2628900" cy="254725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ctr" fontAlgn="base">
              <a:lnSpc>
                <a:spcPct val="90000"/>
              </a:lnSpc>
              <a:spcBef>
                <a:spcPct val="0"/>
              </a:spcBef>
              <a:spcAft>
                <a:spcPts val="600"/>
              </a:spcAft>
              <a:buClrTx/>
              <a:buSzTx/>
              <a:tabLst/>
            </a:pPr>
            <a:r>
              <a:rPr kumimoji="0" lang="en-US" altLang="en-US" sz="3600" b="1" i="0" u="none" strike="noStrike" kern="1200" cap="none" normalizeH="0" baseline="0">
                <a:ln>
                  <a:noFill/>
                </a:ln>
                <a:solidFill>
                  <a:srgbClr val="FFFFFF"/>
                </a:solidFill>
                <a:effectLst/>
                <a:latin typeface="+mj-lt"/>
                <a:ea typeface="+mj-ea"/>
                <a:cs typeface="+mj-cs"/>
              </a:rPr>
              <a:t>Work break down chart</a:t>
            </a:r>
            <a:endParaRPr kumimoji="0" lang="en-US" altLang="en-US" sz="3600" b="0" i="0" u="none" strike="noStrike" kern="1200" cap="none" normalizeH="0" baseline="0">
              <a:ln>
                <a:noFill/>
              </a:ln>
              <a:solidFill>
                <a:srgbClr val="FFFFFF"/>
              </a:solidFill>
              <a:effectLst/>
              <a:latin typeface="+mj-lt"/>
              <a:ea typeface="+mj-ea"/>
              <a:cs typeface="+mj-cs"/>
            </a:endParaRPr>
          </a:p>
          <a:p>
            <a:pPr marL="0" marR="0" lvl="0" indent="0" algn="ctr" fontAlgn="base">
              <a:lnSpc>
                <a:spcPct val="90000"/>
              </a:lnSpc>
              <a:spcBef>
                <a:spcPct val="0"/>
              </a:spcBef>
              <a:spcAft>
                <a:spcPts val="600"/>
              </a:spcAft>
              <a:buClrTx/>
              <a:buSzTx/>
              <a:tabLst/>
            </a:pPr>
            <a:endParaRPr kumimoji="0" lang="en-US" altLang="en-US" sz="3600" b="0" i="0" u="none" strike="noStrike" kern="1200" cap="none" normalizeH="0" baseline="0">
              <a:ln>
                <a:noFill/>
              </a:ln>
              <a:solidFill>
                <a:srgbClr val="FFFFFF"/>
              </a:solidFill>
              <a:effectLst/>
              <a:latin typeface="+mj-lt"/>
              <a:ea typeface="+mj-ea"/>
              <a:cs typeface="+mj-cs"/>
            </a:endParaRPr>
          </a:p>
        </p:txBody>
      </p:sp>
      <p:pic>
        <p:nvPicPr>
          <p:cNvPr id="28673" name="Picture 1" descr="Graphical user interface&#10;&#10;Description automatically generated">
            <a:extLst>
              <a:ext uri="{FF2B5EF4-FFF2-40B4-BE49-F238E27FC236}">
                <a16:creationId xmlns:a16="http://schemas.microsoft.com/office/drawing/2014/main" id="{53AE789E-928D-8383-F4BD-08B21B5B4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408" b="10008"/>
          <a:stretch>
            <a:fillRect/>
          </a:stretch>
        </p:blipFill>
        <p:spPr bwMode="auto">
          <a:xfrm>
            <a:off x="4777316" y="899177"/>
            <a:ext cx="6780700" cy="5057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7210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57ED9E-D4B0-6CD8-5194-72F340504798}"/>
              </a:ext>
            </a:extLst>
          </p:cNvPr>
          <p:cNvSpPr txBox="1"/>
          <p:nvPr/>
        </p:nvSpPr>
        <p:spPr>
          <a:xfrm>
            <a:off x="998376" y="345233"/>
            <a:ext cx="10646227" cy="6385402"/>
          </a:xfrm>
          <a:prstGeom prst="rect">
            <a:avLst/>
          </a:prstGeom>
          <a:noFill/>
        </p:spPr>
        <p:txBody>
          <a:bodyPr wrap="square">
            <a:spAutoFit/>
          </a:bodyPr>
          <a:lstStyle/>
          <a:p>
            <a:pPr marL="0" marR="0" algn="ctr">
              <a:lnSpc>
                <a:spcPct val="110000"/>
              </a:lnSpc>
              <a:spcBef>
                <a:spcPts val="0"/>
              </a:spcBef>
              <a:spcAft>
                <a:spcPts val="600"/>
              </a:spcAft>
            </a:pPr>
            <a:r>
              <a:rPr lang="en-US" sz="36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References</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[ 1 ] S. J. J. </a:t>
            </a:r>
            <a:r>
              <a:rPr lang="en-US" sz="1400" dirty="0" err="1">
                <a:effectLst/>
                <a:latin typeface="Cambria Math" panose="02040503050406030204" pitchFamily="18" charset="0"/>
                <a:ea typeface="Times New Roman" panose="02020603050405020304" pitchFamily="18" charset="0"/>
                <a:cs typeface="Times New Roman" panose="02020603050405020304" pitchFamily="18" charset="0"/>
              </a:rPr>
              <a:t>Alian</a:t>
            </a: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"A Personalized Recommendation System to Support Diabetes Self-Management for American Indians," IEEE Access, vol. 6, pp. 73041-73051, 2018. Available : </a:t>
            </a:r>
            <a:r>
              <a:rPr lang="en-US" sz="1400" u="sng" dirty="0">
                <a:solidFill>
                  <a:srgbClr val="0000FF"/>
                </a:solidFill>
                <a:effectLst/>
                <a:latin typeface="Cambria Math" panose="02040503050406030204" pitchFamily="18" charset="0"/>
                <a:ea typeface="Times New Roman" panose="02020603050405020304" pitchFamily="18" charset="0"/>
                <a:cs typeface="Times New Roman" panose="02020603050405020304" pitchFamily="18" charset="0"/>
                <a:hlinkClick r:id="rId2"/>
              </a:rPr>
              <a:t>https://ieeexplore.ieee.org/abstract/document/8539994</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[8] S. V. 1, "Dynamic Physical Activity Recommendation Delivered through a Mobile Fitness App: A Deep Learning Approach," 18 July 2022. Available :</a:t>
            </a:r>
            <a:r>
              <a:rPr lang="en-US" sz="1400" u="sng" dirty="0">
                <a:solidFill>
                  <a:srgbClr val="0000FF"/>
                </a:solidFill>
                <a:effectLst/>
                <a:latin typeface="Cambria Math" panose="02040503050406030204" pitchFamily="18" charset="0"/>
                <a:ea typeface="Times New Roman" panose="02020603050405020304" pitchFamily="18" charset="0"/>
                <a:cs typeface="Times New Roman" panose="02020603050405020304" pitchFamily="18" charset="0"/>
                <a:hlinkClick r:id="rId3"/>
              </a:rPr>
              <a:t>Axioms | Free Full-Text | Dynamic Physical Activity Recommendation Delivered through a Mobile Fitness App: A Deep Learning Approach (mdpi.com)</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[9] G. </a:t>
            </a:r>
            <a:r>
              <a:rPr lang="en-US" sz="1400" dirty="0" err="1">
                <a:effectLst/>
                <a:latin typeface="Cambria Math" panose="02040503050406030204" pitchFamily="18" charset="0"/>
                <a:ea typeface="Times New Roman" panose="02020603050405020304" pitchFamily="18" charset="0"/>
                <a:cs typeface="Times New Roman" panose="02020603050405020304" pitchFamily="18" charset="0"/>
              </a:rPr>
              <a:t>Sannino</a:t>
            </a: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"A Wellness Mobile Application for Smart Health: Pilot Study Design and Results," 17 March 2017.Available : </a:t>
            </a:r>
            <a:r>
              <a:rPr lang="en-US" sz="1400" u="sng" dirty="0">
                <a:solidFill>
                  <a:srgbClr val="0000FF"/>
                </a:solidFill>
                <a:effectLst/>
                <a:latin typeface="Cambria Math" panose="02040503050406030204" pitchFamily="18" charset="0"/>
                <a:ea typeface="Times New Roman" panose="02020603050405020304" pitchFamily="18" charset="0"/>
                <a:cs typeface="Times New Roman" panose="02020603050405020304" pitchFamily="18" charset="0"/>
                <a:hlinkClick r:id="rId4"/>
              </a:rPr>
              <a:t>Sensors | Free Full-Text | A Wellness Mobile Application for Smart Health: Pilot Study Design and Results (mdpi.com)</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[10] M. M. Islam, "Development of an Artificial Intelligence–Based Automated Recommendation System for Clinical Laboratory Tests: Retrospective Analysis of the National Health Insurance Database," vol. 8, 18.11.2020. Available : </a:t>
            </a:r>
            <a:r>
              <a:rPr lang="en-US" sz="1400" u="sng" dirty="0">
                <a:solidFill>
                  <a:srgbClr val="0000FF"/>
                </a:solidFill>
                <a:effectLst/>
                <a:latin typeface="Cambria Math" panose="02040503050406030204" pitchFamily="18" charset="0"/>
                <a:ea typeface="Times New Roman" panose="02020603050405020304" pitchFamily="18" charset="0"/>
                <a:cs typeface="Times New Roman" panose="02020603050405020304" pitchFamily="18" charset="0"/>
                <a:hlinkClick r:id="rId5"/>
              </a:rPr>
              <a:t>https://medinform.jmir.org/2020/11/e24163</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[11] E. </a:t>
            </a:r>
            <a:r>
              <a:rPr lang="en-US" sz="1400" dirty="0" err="1">
                <a:effectLst/>
                <a:latin typeface="Cambria Math" panose="02040503050406030204" pitchFamily="18" charset="0"/>
                <a:ea typeface="Times New Roman" panose="02020603050405020304" pitchFamily="18" charset="0"/>
                <a:cs typeface="Times New Roman" panose="02020603050405020304" pitchFamily="18" charset="0"/>
              </a:rPr>
              <a:t>Bonara</a:t>
            </a: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"The metabolic syndrome and cardiovascular disease," vol. 38, no. 1, pp. 64-80, 08 Jul 2009.Available: </a:t>
            </a:r>
            <a:r>
              <a:rPr lang="en-US" sz="1400" u="sng" dirty="0">
                <a:solidFill>
                  <a:srgbClr val="0000FF"/>
                </a:solidFill>
                <a:effectLst/>
                <a:latin typeface="Cambria Math" panose="02040503050406030204" pitchFamily="18" charset="0"/>
                <a:ea typeface="Times New Roman" panose="02020603050405020304" pitchFamily="18" charset="0"/>
                <a:cs typeface="Times New Roman" panose="02020603050405020304" pitchFamily="18" charset="0"/>
                <a:hlinkClick r:id="rId6"/>
              </a:rPr>
              <a:t>https://www.tandfonline.com/doi/full/10.1080/07853890500401234</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[12] R. Prasad, "Metabolic syndrome and chronic kidney disease</a:t>
            </a:r>
            <a:endParaRPr lang="en-US"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28937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2">
            <a:extLst>
              <a:ext uri="{FF2B5EF4-FFF2-40B4-BE49-F238E27FC236}">
                <a16:creationId xmlns:a16="http://schemas.microsoft.com/office/drawing/2014/main" id="{CC17DDDD-85D9-4EC7-54F3-105BF379F219}"/>
              </a:ext>
            </a:extLst>
          </p:cNvPr>
          <p:cNvSpPr>
            <a:spLocks noChangeArrowheads="1"/>
          </p:cNvSpPr>
          <p:nvPr/>
        </p:nvSpPr>
        <p:spPr bwMode="auto">
          <a:xfrm>
            <a:off x="2593910" y="569168"/>
            <a:ext cx="1048760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6" name="Rectangle 5">
            <a:extLst>
              <a:ext uri="{FF2B5EF4-FFF2-40B4-BE49-F238E27FC236}">
                <a16:creationId xmlns:a16="http://schemas.microsoft.com/office/drawing/2014/main" id="{68FE057B-3A3B-45E8-D8FD-1B9F55651B9C}"/>
              </a:ext>
            </a:extLst>
          </p:cNvPr>
          <p:cNvSpPr>
            <a:spLocks noChangeArrowheads="1"/>
          </p:cNvSpPr>
          <p:nvPr/>
        </p:nvSpPr>
        <p:spPr bwMode="auto">
          <a:xfrm>
            <a:off x="1265541" y="3919134"/>
            <a:ext cx="9660914" cy="2277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548DD4"/>
                </a:solidFill>
                <a:effectLst/>
                <a:latin typeface="Cambria Math" panose="02040503050406030204" pitchFamily="18" charset="0"/>
                <a:ea typeface="Times New Roman" panose="02020603050405020304" pitchFamily="18" charset="0"/>
                <a:cs typeface="Times New Roman" panose="02020603050405020304" pitchFamily="18" charset="0"/>
              </a:rPr>
              <a:t>Peiris B.M.G</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IT20147396</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F243E"/>
                </a:solidFill>
                <a:effectLst/>
                <a:latin typeface="Cambria Math" panose="02040503050406030204" pitchFamily="18" charset="0"/>
                <a:ea typeface="Times New Roman" panose="02020603050405020304" pitchFamily="18" charset="0"/>
                <a:cs typeface="Times New Roman" panose="02020603050405020304" pitchFamily="18" charset="0"/>
              </a:rPr>
              <a:t>BSc (Hons) </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F243E"/>
                </a:solidFill>
                <a:effectLst/>
                <a:latin typeface="Cambria Math" panose="02040503050406030204" pitchFamily="18" charset="0"/>
                <a:ea typeface="Times New Roman" panose="02020603050405020304" pitchFamily="18" charset="0"/>
                <a:cs typeface="Times New Roman" panose="02020603050405020304" pitchFamily="18" charset="0"/>
              </a:rPr>
              <a:t>in </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F243E"/>
                </a:solidFill>
                <a:effectLst/>
                <a:latin typeface="Cambria Math" panose="02040503050406030204" pitchFamily="18" charset="0"/>
                <a:ea typeface="Times New Roman" panose="02020603050405020304" pitchFamily="18" charset="0"/>
                <a:cs typeface="Times New Roman" panose="02020603050405020304" pitchFamily="18" charset="0"/>
              </a:rPr>
              <a:t>Information Technology Specializing in Information Technology</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Picture 8" descr="A person with long black hair&#10;&#10;Description automatically generated">
            <a:extLst>
              <a:ext uri="{FF2B5EF4-FFF2-40B4-BE49-F238E27FC236}">
                <a16:creationId xmlns:a16="http://schemas.microsoft.com/office/drawing/2014/main" id="{AC93241E-A44B-A275-434E-312A0D2DE579}"/>
              </a:ext>
            </a:extLst>
          </p:cNvPr>
          <p:cNvPicPr>
            <a:picLocks noChangeAspect="1"/>
          </p:cNvPicPr>
          <p:nvPr/>
        </p:nvPicPr>
        <p:blipFill rotWithShape="1">
          <a:blip r:embed="rId2">
            <a:extLst>
              <a:ext uri="{28A0092B-C50C-407E-A947-70E740481C1C}">
                <a14:useLocalDpi xmlns:a14="http://schemas.microsoft.com/office/drawing/2010/main" val="0"/>
              </a:ext>
            </a:extLst>
          </a:blip>
          <a:srcRect t="14965" b="23468"/>
          <a:stretch/>
        </p:blipFill>
        <p:spPr>
          <a:xfrm>
            <a:off x="4718437" y="1041551"/>
            <a:ext cx="2513680" cy="2751970"/>
          </a:xfrm>
          <a:prstGeom prst="rect">
            <a:avLst/>
          </a:prstGeom>
        </p:spPr>
      </p:pic>
    </p:spTree>
    <p:extLst>
      <p:ext uri="{BB962C8B-B14F-4D97-AF65-F5344CB8AC3E}">
        <p14:creationId xmlns:p14="http://schemas.microsoft.com/office/powerpoint/2010/main" val="1697979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28" name="Rectangle 30727">
            <a:extLst>
              <a:ext uri="{FF2B5EF4-FFF2-40B4-BE49-F238E27FC236}">
                <a16:creationId xmlns:a16="http://schemas.microsoft.com/office/drawing/2014/main" id="{6570CC06-DB21-401C-BCF8-AAC5FF550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5">
            <a:extLst>
              <a:ext uri="{FF2B5EF4-FFF2-40B4-BE49-F238E27FC236}">
                <a16:creationId xmlns:a16="http://schemas.microsoft.com/office/drawing/2014/main" id="{0BF74A81-8557-4971-A3AF-BE8427C4C849}"/>
              </a:ext>
            </a:extLst>
          </p:cNvPr>
          <p:cNvSpPr>
            <a:spLocks noChangeArrowheads="1"/>
          </p:cNvSpPr>
          <p:nvPr/>
        </p:nvSpPr>
        <p:spPr bwMode="auto">
          <a:xfrm>
            <a:off x="640080" y="640080"/>
            <a:ext cx="3566160" cy="358033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fontAlgn="base">
              <a:lnSpc>
                <a:spcPct val="90000"/>
              </a:lnSpc>
              <a:spcBef>
                <a:spcPct val="0"/>
              </a:spcBef>
              <a:spcAft>
                <a:spcPts val="600"/>
              </a:spcAft>
              <a:buClrTx/>
              <a:buSzTx/>
              <a:tabLst/>
            </a:pPr>
            <a:r>
              <a:rPr kumimoji="0" lang="en-US" altLang="en-US" sz="3400" b="1" i="0" u="none" strike="noStrike" cap="none" normalizeH="0" baseline="0" dirty="0">
                <a:ln>
                  <a:noFill/>
                </a:ln>
                <a:solidFill>
                  <a:srgbClr val="FF0000"/>
                </a:solidFill>
                <a:effectLst/>
                <a:latin typeface="+mj-lt"/>
                <a:ea typeface="+mj-ea"/>
                <a:cs typeface="+mj-cs"/>
              </a:rPr>
              <a:t>What </a:t>
            </a:r>
            <a:r>
              <a:rPr kumimoji="0" lang="en-US" altLang="en-US" sz="1600" b="1" i="0" u="none" strike="noStrike" cap="none" normalizeH="0" baseline="0" dirty="0">
                <a:ln>
                  <a:noFill/>
                </a:ln>
                <a:solidFill>
                  <a:srgbClr val="FF0000"/>
                </a:solidFill>
                <a:effectLst/>
                <a:latin typeface="+mj-lt"/>
                <a:ea typeface="+mj-ea"/>
                <a:cs typeface="+mj-cs"/>
              </a:rPr>
              <a:t>is my Research Component?</a:t>
            </a:r>
            <a:endParaRPr kumimoji="0" lang="en-US" altLang="en-US" sz="1600" b="0" i="0" u="none" strike="noStrike" cap="none" normalizeH="0" baseline="0" dirty="0">
              <a:ln>
                <a:noFill/>
              </a:ln>
              <a:solidFill>
                <a:srgbClr val="FF0000"/>
              </a:solidFill>
              <a:effectLst/>
              <a:latin typeface="+mj-lt"/>
              <a:ea typeface="+mj-ea"/>
              <a:cs typeface="+mj-cs"/>
            </a:endParaRPr>
          </a:p>
          <a:p>
            <a:pPr marL="0" marR="0" lvl="0" indent="0" fontAlgn="base">
              <a:lnSpc>
                <a:spcPct val="90000"/>
              </a:lnSpc>
              <a:spcBef>
                <a:spcPct val="0"/>
              </a:spcBef>
              <a:spcAft>
                <a:spcPts val="600"/>
              </a:spcAft>
              <a:buClrTx/>
              <a:buSzTx/>
              <a:tabLst/>
            </a:pPr>
            <a:r>
              <a:rPr kumimoji="0" lang="en-US" altLang="en-US" sz="3400" b="1" i="0" u="none" strike="noStrike" cap="none" normalizeH="0" baseline="0" dirty="0">
                <a:ln>
                  <a:noFill/>
                </a:ln>
                <a:effectLst/>
                <a:latin typeface="+mj-lt"/>
                <a:ea typeface="+mj-ea"/>
                <a:cs typeface="+mj-cs"/>
              </a:rPr>
              <a:t>Giving Health Recommendations And suggestions based on Metabolic Syndromes</a:t>
            </a:r>
            <a:endParaRPr kumimoji="0" lang="en-US" altLang="en-US" sz="3400" b="0" i="0" u="none" strike="noStrike" cap="none" normalizeH="0" baseline="0" dirty="0">
              <a:ln>
                <a:noFill/>
              </a:ln>
              <a:effectLst/>
              <a:latin typeface="+mj-lt"/>
              <a:ea typeface="+mj-ea"/>
              <a:cs typeface="+mj-cs"/>
            </a:endParaRPr>
          </a:p>
          <a:p>
            <a:pPr marL="0" marR="0" lvl="0" indent="0" fontAlgn="base">
              <a:lnSpc>
                <a:spcPct val="90000"/>
              </a:lnSpc>
              <a:spcBef>
                <a:spcPct val="0"/>
              </a:spcBef>
              <a:spcAft>
                <a:spcPts val="600"/>
              </a:spcAft>
              <a:buClrTx/>
              <a:buSzTx/>
              <a:tabLst/>
            </a:pPr>
            <a:endParaRPr kumimoji="0" lang="en-US" altLang="en-US" sz="3400" b="0" i="0" u="none" strike="noStrike" cap="none" normalizeH="0" baseline="0" dirty="0">
              <a:ln>
                <a:noFill/>
              </a:ln>
              <a:effectLst/>
              <a:latin typeface="+mj-lt"/>
              <a:ea typeface="+mj-ea"/>
              <a:cs typeface="+mj-cs"/>
            </a:endParaRPr>
          </a:p>
        </p:txBody>
      </p:sp>
      <p:pic>
        <p:nvPicPr>
          <p:cNvPr id="30723" name="Picture 4" descr="A picture containing clipart, cartoon, drawing, illustration&#10;&#10;Description automatically generated">
            <a:extLst>
              <a:ext uri="{FF2B5EF4-FFF2-40B4-BE49-F238E27FC236}">
                <a16:creationId xmlns:a16="http://schemas.microsoft.com/office/drawing/2014/main" id="{891868DC-D251-CB4F-ADA5-B36A1943956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49037" y="699516"/>
            <a:ext cx="3300984" cy="330098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Diagram&#10;&#10;Description automatically generated">
            <a:extLst>
              <a:ext uri="{FF2B5EF4-FFF2-40B4-BE49-F238E27FC236}">
                <a16:creationId xmlns:a16="http://schemas.microsoft.com/office/drawing/2014/main" id="{2B5A773E-D68B-BBB7-9E55-276FC10A9A8C}"/>
              </a:ext>
            </a:extLst>
          </p:cNvPr>
          <p:cNvPicPr>
            <a:picLocks noChangeAspect="1"/>
          </p:cNvPicPr>
          <p:nvPr/>
        </p:nvPicPr>
        <p:blipFill>
          <a:blip r:embed="rId3"/>
          <a:srcRect l="1138" r="1138"/>
          <a:stretch>
            <a:fillRect/>
          </a:stretch>
        </p:blipFill>
        <p:spPr>
          <a:xfrm>
            <a:off x="8335243" y="640080"/>
            <a:ext cx="3342019" cy="3419856"/>
          </a:xfrm>
          <a:prstGeom prst="rect">
            <a:avLst/>
          </a:prstGeom>
          <a:solidFill>
            <a:schemeClr val="bg1">
              <a:lumMod val="85000"/>
            </a:schemeClr>
          </a:solidFill>
        </p:spPr>
      </p:pic>
      <p:sp>
        <p:nvSpPr>
          <p:cNvPr id="30730" name="sketch line">
            <a:extLst>
              <a:ext uri="{FF2B5EF4-FFF2-40B4-BE49-F238E27FC236}">
                <a16:creationId xmlns:a16="http://schemas.microsoft.com/office/drawing/2014/main" id="{15B998FC-4B98-4A07-B159-9E629180A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4409267"/>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21" name="Picture 14">
            <a:extLst>
              <a:ext uri="{FF2B5EF4-FFF2-40B4-BE49-F238E27FC236}">
                <a16:creationId xmlns:a16="http://schemas.microsoft.com/office/drawing/2014/main" id="{92F46887-D9A3-22BB-8A67-FBCDA82B413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265370" y="4215384"/>
            <a:ext cx="2468318" cy="2011680"/>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6" descr="A group of women doing exercises&#10;&#10;Description automatically generated with low confidence">
            <a:extLst>
              <a:ext uri="{FF2B5EF4-FFF2-40B4-BE49-F238E27FC236}">
                <a16:creationId xmlns:a16="http://schemas.microsoft.com/office/drawing/2014/main" id="{8CDB16EF-11B6-8095-E989-73A65AFB967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357334" y="4215384"/>
            <a:ext cx="3297834" cy="20116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6">
            <a:extLst>
              <a:ext uri="{FF2B5EF4-FFF2-40B4-BE49-F238E27FC236}">
                <a16:creationId xmlns:a16="http://schemas.microsoft.com/office/drawing/2014/main" id="{6184090D-1A1C-5F4D-2A2B-57951C62350F}"/>
              </a:ext>
            </a:extLst>
          </p:cNvPr>
          <p:cNvSpPr>
            <a:spLocks noChangeArrowheads="1"/>
          </p:cNvSpPr>
          <p:nvPr/>
        </p:nvSpPr>
        <p:spPr bwMode="auto">
          <a:xfrm>
            <a:off x="0" y="40227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descr="A picture containing text&#10;&#10;Description automatically generated">
            <a:extLst>
              <a:ext uri="{FF2B5EF4-FFF2-40B4-BE49-F238E27FC236}">
                <a16:creationId xmlns:a16="http://schemas.microsoft.com/office/drawing/2014/main" id="{AB913804-8796-5EE6-308C-1326B680CB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83694" y="6442636"/>
            <a:ext cx="1396338" cy="308994"/>
          </a:xfrm>
          <a:prstGeom prst="rect">
            <a:avLst/>
          </a:prstGeom>
        </p:spPr>
      </p:pic>
    </p:spTree>
    <p:extLst>
      <p:ext uri="{BB962C8B-B14F-4D97-AF65-F5344CB8AC3E}">
        <p14:creationId xmlns:p14="http://schemas.microsoft.com/office/powerpoint/2010/main" val="10540824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1E7273E-E5A3-4B1D-BE3E-56F045D927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rtlCol="0" anchor="ctr"/>
          <a:lstStyle/>
          <a:p>
            <a:pPr defTabSz="457200"/>
            <a:endParaRPr lang="en-US"/>
          </a:p>
        </p:txBody>
      </p:sp>
      <p:sp>
        <p:nvSpPr>
          <p:cNvPr id="3" name="TextBox 2">
            <a:extLst>
              <a:ext uri="{FF2B5EF4-FFF2-40B4-BE49-F238E27FC236}">
                <a16:creationId xmlns:a16="http://schemas.microsoft.com/office/drawing/2014/main" id="{AB73A0B6-7685-D6E0-3ACA-927686CDF0E8}"/>
              </a:ext>
            </a:extLst>
          </p:cNvPr>
          <p:cNvSpPr txBox="1"/>
          <p:nvPr/>
        </p:nvSpPr>
        <p:spPr>
          <a:xfrm>
            <a:off x="5654351" y="365125"/>
            <a:ext cx="5699448" cy="1433880"/>
          </a:xfrm>
          <a:prstGeom prst="rect">
            <a:avLst/>
          </a:prstGeom>
        </p:spPr>
        <p:txBody>
          <a:bodyPr vert="horz" lIns="91440" tIns="45720" rIns="91440" bIns="45720" rtlCol="0" anchor="b">
            <a:normAutofit fontScale="92500" lnSpcReduction="10000"/>
          </a:bodyPr>
          <a:lstStyle/>
          <a:p>
            <a:pPr marL="0" marR="0">
              <a:lnSpc>
                <a:spcPct val="90000"/>
              </a:lnSpc>
              <a:spcBef>
                <a:spcPct val="0"/>
              </a:spcBef>
              <a:spcAft>
                <a:spcPts val="600"/>
              </a:spcAft>
            </a:pPr>
            <a:r>
              <a:rPr lang="en-US" sz="3200" b="1" dirty="0">
                <a:solidFill>
                  <a:srgbClr val="FF0000"/>
                </a:solidFill>
                <a:latin typeface="+mj-lt"/>
                <a:ea typeface="+mj-ea"/>
                <a:cs typeface="+mj-cs"/>
              </a:rPr>
              <a:t>W</a:t>
            </a:r>
            <a:r>
              <a:rPr lang="en-US" sz="3200" b="1" dirty="0">
                <a:solidFill>
                  <a:srgbClr val="FF0000"/>
                </a:solidFill>
                <a:effectLst/>
                <a:latin typeface="+mj-lt"/>
                <a:ea typeface="+mj-ea"/>
                <a:cs typeface="+mj-cs"/>
              </a:rPr>
              <a:t>hy </a:t>
            </a:r>
            <a:r>
              <a:rPr lang="en-US" sz="1700" b="1" dirty="0">
                <a:solidFill>
                  <a:srgbClr val="FF0000"/>
                </a:solidFill>
                <a:effectLst/>
                <a:latin typeface="+mj-lt"/>
                <a:ea typeface="+mj-ea"/>
                <a:cs typeface="+mj-cs"/>
              </a:rPr>
              <a:t>I selected this component?</a:t>
            </a:r>
          </a:p>
          <a:p>
            <a:pPr marL="0" marR="0">
              <a:lnSpc>
                <a:spcPct val="90000"/>
              </a:lnSpc>
              <a:spcBef>
                <a:spcPct val="0"/>
              </a:spcBef>
              <a:spcAft>
                <a:spcPts val="600"/>
              </a:spcAft>
            </a:pPr>
            <a:r>
              <a:rPr lang="en-US" sz="1400" b="1" dirty="0">
                <a:solidFill>
                  <a:srgbClr val="FF0000"/>
                </a:solidFill>
                <a:effectLst/>
                <a:latin typeface="+mj-lt"/>
                <a:ea typeface="+mj-ea"/>
                <a:cs typeface="+mj-cs"/>
              </a:rPr>
              <a:t> </a:t>
            </a:r>
            <a:endParaRPr lang="en-US" sz="1400" dirty="0">
              <a:solidFill>
                <a:srgbClr val="FF0000"/>
              </a:solidFill>
              <a:effectLst/>
              <a:latin typeface="+mj-lt"/>
              <a:ea typeface="+mj-ea"/>
              <a:cs typeface="+mj-cs"/>
            </a:endParaRPr>
          </a:p>
          <a:p>
            <a:pPr marL="0" marR="0">
              <a:lnSpc>
                <a:spcPct val="90000"/>
              </a:lnSpc>
              <a:spcBef>
                <a:spcPct val="0"/>
              </a:spcBef>
              <a:spcAft>
                <a:spcPts val="600"/>
              </a:spcAft>
            </a:pPr>
            <a:r>
              <a:rPr lang="en-US" sz="1400" dirty="0">
                <a:solidFill>
                  <a:srgbClr val="FF0000"/>
                </a:solidFill>
                <a:effectLst/>
                <a:latin typeface="+mj-lt"/>
                <a:ea typeface="+mj-ea"/>
                <a:cs typeface="+mj-cs"/>
              </a:rPr>
              <a:t> </a:t>
            </a:r>
          </a:p>
          <a:p>
            <a:pPr marL="0" marR="0">
              <a:lnSpc>
                <a:spcPct val="90000"/>
              </a:lnSpc>
              <a:spcBef>
                <a:spcPct val="0"/>
              </a:spcBef>
              <a:spcAft>
                <a:spcPts val="600"/>
              </a:spcAft>
            </a:pPr>
            <a:r>
              <a:rPr lang="en-US" sz="1400" dirty="0">
                <a:solidFill>
                  <a:srgbClr val="FF0000"/>
                </a:solidFill>
                <a:effectLst/>
                <a:latin typeface="+mj-lt"/>
                <a:ea typeface="+mj-ea"/>
                <a:cs typeface="+mj-cs"/>
              </a:rPr>
              <a:t> </a:t>
            </a:r>
          </a:p>
          <a:p>
            <a:pPr marL="0" marR="0">
              <a:lnSpc>
                <a:spcPct val="90000"/>
              </a:lnSpc>
              <a:spcBef>
                <a:spcPct val="0"/>
              </a:spcBef>
              <a:spcAft>
                <a:spcPts val="600"/>
              </a:spcAft>
            </a:pPr>
            <a:r>
              <a:rPr lang="en-US" sz="1400" b="1" dirty="0">
                <a:solidFill>
                  <a:srgbClr val="FF0000"/>
                </a:solidFill>
                <a:effectLst/>
                <a:latin typeface="+mj-lt"/>
                <a:ea typeface="+mj-ea"/>
                <a:cs typeface="+mj-cs"/>
              </a:rPr>
              <a:t> </a:t>
            </a:r>
            <a:endParaRPr lang="en-US" sz="1400" dirty="0">
              <a:solidFill>
                <a:srgbClr val="FF0000"/>
              </a:solidFill>
              <a:effectLst/>
              <a:latin typeface="+mj-lt"/>
              <a:ea typeface="+mj-ea"/>
              <a:cs typeface="+mj-cs"/>
            </a:endParaRPr>
          </a:p>
        </p:txBody>
      </p:sp>
      <p:pic>
        <p:nvPicPr>
          <p:cNvPr id="6" name="Picture 10" descr="A cartoon of a person pointing at a clock&#10;&#10;Description automatically generated with medium confidence">
            <a:extLst>
              <a:ext uri="{FF2B5EF4-FFF2-40B4-BE49-F238E27FC236}">
                <a16:creationId xmlns:a16="http://schemas.microsoft.com/office/drawing/2014/main" id="{BDF56E0D-219F-66C9-ABBA-4BF197FD92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5" r="-1" b="-1"/>
          <a:stretch/>
        </p:blipFill>
        <p:spPr bwMode="auto">
          <a:xfrm>
            <a:off x="748571" y="736773"/>
            <a:ext cx="1743622" cy="175194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9" descr="A person sleeping at a desk&#10;&#10;Description automatically generated with low confidence">
            <a:extLst>
              <a:ext uri="{FF2B5EF4-FFF2-40B4-BE49-F238E27FC236}">
                <a16:creationId xmlns:a16="http://schemas.microsoft.com/office/drawing/2014/main" id="{0DFC36A3-0AE3-0583-B922-C7A671F47A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711" r="-3" b="-3"/>
          <a:stretch/>
        </p:blipFill>
        <p:spPr bwMode="auto">
          <a:xfrm>
            <a:off x="135859" y="2636220"/>
            <a:ext cx="3420023" cy="17389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descr="A cartoon of a person with his pockets in his pockets&#10;&#10;Description automatically generated with low confidence">
            <a:extLst>
              <a:ext uri="{FF2B5EF4-FFF2-40B4-BE49-F238E27FC236}">
                <a16:creationId xmlns:a16="http://schemas.microsoft.com/office/drawing/2014/main" id="{D66626E7-029D-154A-B51D-497102EB43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8" r="-6" b="17436"/>
          <a:stretch/>
        </p:blipFill>
        <p:spPr bwMode="auto">
          <a:xfrm>
            <a:off x="955486" y="4613327"/>
            <a:ext cx="1780767" cy="17709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3CA5FEC-9274-4E5F-C0B1-EF2642D72594}"/>
              </a:ext>
            </a:extLst>
          </p:cNvPr>
          <p:cNvSpPr txBox="1"/>
          <p:nvPr/>
        </p:nvSpPr>
        <p:spPr>
          <a:xfrm>
            <a:off x="3555882" y="1207887"/>
            <a:ext cx="7662059" cy="471226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chor="t">
            <a:noAutofit/>
          </a:bodyPr>
          <a:lstStyle/>
          <a:p>
            <a:pPr marL="342900" marR="0" lvl="0" indent="-228600">
              <a:lnSpc>
                <a:spcPct val="90000"/>
              </a:lnSpc>
              <a:spcBef>
                <a:spcPts val="0"/>
              </a:spcBef>
              <a:spcAft>
                <a:spcPts val="600"/>
              </a:spcAft>
              <a:buFont typeface="Arial" panose="020B0604020202020204" pitchFamily="34" charset="0"/>
              <a:buChar char="•"/>
            </a:pPr>
            <a:r>
              <a:rPr lang="en-US" b="1" dirty="0"/>
              <a:t>1. I</a:t>
            </a:r>
            <a:r>
              <a:rPr lang="en-US" b="1" dirty="0">
                <a:effectLst/>
              </a:rPr>
              <a:t>naccurate diagnoses - </a:t>
            </a:r>
            <a:r>
              <a:rPr lang="en-US" dirty="0">
                <a:effectLst/>
              </a:rPr>
              <a:t>There may be having some shortcoming in the hands of any doctors to the patients but </a:t>
            </a:r>
            <a:r>
              <a:rPr lang="en-US" dirty="0"/>
              <a:t>,</a:t>
            </a:r>
            <a:r>
              <a:rPr lang="en-US" dirty="0">
                <a:effectLst/>
              </a:rPr>
              <a:t> AI based health system never gives wrong treatment to the patient.</a:t>
            </a:r>
          </a:p>
          <a:p>
            <a:pPr marR="0" lvl="0" indent="-228600">
              <a:lnSpc>
                <a:spcPct val="90000"/>
              </a:lnSpc>
              <a:spcBef>
                <a:spcPts val="0"/>
              </a:spcBef>
              <a:spcAft>
                <a:spcPts val="600"/>
              </a:spcAft>
              <a:buFont typeface="Arial" panose="020B0604020202020204" pitchFamily="34" charset="0"/>
              <a:buChar char="•"/>
            </a:pPr>
            <a:endParaRPr lang="en-US" dirty="0">
              <a:effectLst/>
            </a:endParaRPr>
          </a:p>
          <a:p>
            <a:pPr marR="0" lvl="0" indent="-228600">
              <a:lnSpc>
                <a:spcPct val="90000"/>
              </a:lnSpc>
              <a:spcBef>
                <a:spcPts val="0"/>
              </a:spcBef>
              <a:spcAft>
                <a:spcPts val="600"/>
              </a:spcAft>
              <a:buFont typeface="Arial" panose="020B0604020202020204" pitchFamily="34" charset="0"/>
              <a:buChar char="•"/>
            </a:pPr>
            <a:r>
              <a:rPr lang="en-US" b="1" dirty="0">
                <a:effectLst/>
              </a:rPr>
              <a:t>2. Not having personalized health recommendation – </a:t>
            </a:r>
            <a:r>
              <a:rPr lang="en-US" dirty="0"/>
              <a:t>Every individuals have personalized health requirements like health histories, lifestyles  so  </a:t>
            </a:r>
            <a:r>
              <a:rPr lang="en-US" dirty="0">
                <a:effectLst/>
              </a:rPr>
              <a:t>not having personalized health recommendation system will be not effective.</a:t>
            </a:r>
          </a:p>
          <a:p>
            <a:pPr marL="342900" marR="0" lvl="0" indent="-228600">
              <a:lnSpc>
                <a:spcPct val="90000"/>
              </a:lnSpc>
              <a:spcBef>
                <a:spcPts val="0"/>
              </a:spcBef>
              <a:spcAft>
                <a:spcPts val="600"/>
              </a:spcAft>
              <a:buFont typeface="Arial" panose="020B0604020202020204" pitchFamily="34" charset="0"/>
              <a:buChar char="•"/>
            </a:pPr>
            <a:endParaRPr lang="en-US" dirty="0">
              <a:effectLst/>
            </a:endParaRPr>
          </a:p>
          <a:p>
            <a:pPr marR="0" lvl="0" indent="-228600">
              <a:lnSpc>
                <a:spcPct val="90000"/>
              </a:lnSpc>
              <a:spcBef>
                <a:spcPts val="0"/>
              </a:spcBef>
              <a:spcAft>
                <a:spcPts val="600"/>
              </a:spcAft>
              <a:buFont typeface="Arial" panose="020B0604020202020204" pitchFamily="34" charset="0"/>
              <a:buChar char="•"/>
            </a:pPr>
            <a:r>
              <a:rPr lang="en-US" b="1" dirty="0"/>
              <a:t>3. W</a:t>
            </a:r>
            <a:r>
              <a:rPr lang="en-US" b="1" dirty="0">
                <a:effectLst/>
              </a:rPr>
              <a:t>asting lots of time</a:t>
            </a:r>
            <a:r>
              <a:rPr lang="en-US" dirty="0">
                <a:effectLst/>
              </a:rPr>
              <a:t> - </a:t>
            </a:r>
            <a:r>
              <a:rPr lang="en-US" dirty="0"/>
              <a:t>W</a:t>
            </a:r>
            <a:r>
              <a:rPr lang="en-US" dirty="0">
                <a:effectLst/>
              </a:rPr>
              <a:t>asting lots of time to meet medical professionals and get advices and treatments .</a:t>
            </a:r>
          </a:p>
          <a:p>
            <a:pPr marL="342900" marR="0" lvl="0" indent="-228600">
              <a:lnSpc>
                <a:spcPct val="90000"/>
              </a:lnSpc>
              <a:spcBef>
                <a:spcPts val="0"/>
              </a:spcBef>
              <a:spcAft>
                <a:spcPts val="600"/>
              </a:spcAft>
              <a:buFont typeface="Arial" panose="020B0604020202020204" pitchFamily="34" charset="0"/>
              <a:buChar char="•"/>
            </a:pPr>
            <a:endParaRPr lang="en-US" dirty="0">
              <a:effectLst/>
            </a:endParaRPr>
          </a:p>
          <a:p>
            <a:pPr marR="0" lvl="0" indent="-228600">
              <a:lnSpc>
                <a:spcPct val="90000"/>
              </a:lnSpc>
              <a:spcBef>
                <a:spcPts val="0"/>
              </a:spcBef>
              <a:spcAft>
                <a:spcPts val="600"/>
              </a:spcAft>
              <a:buFont typeface="Arial" panose="020B0604020202020204" pitchFamily="34" charset="0"/>
              <a:buChar char="•"/>
            </a:pPr>
            <a:r>
              <a:rPr lang="en-US" dirty="0"/>
              <a:t>4. </a:t>
            </a:r>
            <a:r>
              <a:rPr lang="en-US" b="1" dirty="0"/>
              <a:t>E</a:t>
            </a:r>
            <a:r>
              <a:rPr lang="en-US" b="1" dirty="0">
                <a:effectLst/>
              </a:rPr>
              <a:t>xpensive treatments</a:t>
            </a:r>
            <a:r>
              <a:rPr lang="en-US" dirty="0">
                <a:effectLst/>
              </a:rPr>
              <a:t> -</a:t>
            </a:r>
            <a:r>
              <a:rPr lang="en-US" dirty="0"/>
              <a:t>P</a:t>
            </a:r>
            <a:r>
              <a:rPr lang="en-US" dirty="0">
                <a:effectLst/>
              </a:rPr>
              <a:t>atients have to face unnecessary expensive treatments and test due to not having AI based health recommendation system.</a:t>
            </a:r>
          </a:p>
          <a:p>
            <a:pPr marL="342900" marR="0" lvl="0" indent="-228600">
              <a:lnSpc>
                <a:spcPct val="90000"/>
              </a:lnSpc>
              <a:spcBef>
                <a:spcPts val="0"/>
              </a:spcBef>
              <a:spcAft>
                <a:spcPts val="600"/>
              </a:spcAft>
              <a:buFont typeface="Arial" panose="020B0604020202020204" pitchFamily="34" charset="0"/>
              <a:buChar char="•"/>
            </a:pPr>
            <a:endParaRPr lang="en-US" dirty="0">
              <a:effectLst/>
            </a:endParaRPr>
          </a:p>
          <a:p>
            <a:pPr marR="0" lvl="0" indent="-228600">
              <a:lnSpc>
                <a:spcPct val="90000"/>
              </a:lnSpc>
              <a:spcBef>
                <a:spcPts val="0"/>
              </a:spcBef>
              <a:spcAft>
                <a:spcPts val="600"/>
              </a:spcAft>
              <a:buFont typeface="Arial" panose="020B0604020202020204" pitchFamily="34" charset="0"/>
              <a:buChar char="•"/>
            </a:pPr>
            <a:r>
              <a:rPr lang="en-US" dirty="0"/>
              <a:t>5. </a:t>
            </a:r>
            <a:r>
              <a:rPr lang="en-US" b="1" dirty="0"/>
              <a:t>S</a:t>
            </a:r>
            <a:r>
              <a:rPr lang="en-US" b="1" dirty="0">
                <a:effectLst/>
              </a:rPr>
              <a:t>ervices are limited</a:t>
            </a:r>
            <a:r>
              <a:rPr lang="en-US" dirty="0">
                <a:effectLst/>
              </a:rPr>
              <a:t> -</a:t>
            </a:r>
            <a:r>
              <a:rPr lang="en-US" dirty="0"/>
              <a:t>H</a:t>
            </a:r>
            <a:r>
              <a:rPr lang="en-US" dirty="0">
                <a:effectLst/>
              </a:rPr>
              <a:t>ealth services are limited in some areas.</a:t>
            </a:r>
          </a:p>
        </p:txBody>
      </p:sp>
      <p:pic>
        <p:nvPicPr>
          <p:cNvPr id="2" name="Picture 1" descr="A picture containing text&#10;&#10;Description automatically generated">
            <a:extLst>
              <a:ext uri="{FF2B5EF4-FFF2-40B4-BE49-F238E27FC236}">
                <a16:creationId xmlns:a16="http://schemas.microsoft.com/office/drawing/2014/main" id="{A0EE5574-29C2-0656-0AD6-093114ED3E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3694" y="6442636"/>
            <a:ext cx="1396338" cy="308994"/>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22C26364-4F88-DC71-5879-E43A09B084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36094" y="6595036"/>
            <a:ext cx="1396338" cy="308994"/>
          </a:xfrm>
          <a:prstGeom prst="rect">
            <a:avLst/>
          </a:prstGeom>
        </p:spPr>
      </p:pic>
    </p:spTree>
    <p:extLst>
      <p:ext uri="{BB962C8B-B14F-4D97-AF65-F5344CB8AC3E}">
        <p14:creationId xmlns:p14="http://schemas.microsoft.com/office/powerpoint/2010/main" val="376158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a:extLst>
              <a:ext uri="{FF2B5EF4-FFF2-40B4-BE49-F238E27FC236}">
                <a16:creationId xmlns:a16="http://schemas.microsoft.com/office/drawing/2014/main" id="{0BF74A81-8557-4971-A3AF-BE8427C4C849}"/>
              </a:ext>
            </a:extLst>
          </p:cNvPr>
          <p:cNvSpPr>
            <a:spLocks noChangeArrowheads="1"/>
          </p:cNvSpPr>
          <p:nvPr/>
        </p:nvSpPr>
        <p:spPr bwMode="auto">
          <a:xfrm>
            <a:off x="554579" y="3950879"/>
            <a:ext cx="9238570" cy="105809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Autofit/>
          </a:bodyPr>
          <a:lstStyle/>
          <a:p>
            <a:pPr marL="0" marR="0" lvl="0" indent="0" fontAlgn="base">
              <a:lnSpc>
                <a:spcPct val="90000"/>
              </a:lnSpc>
              <a:spcBef>
                <a:spcPct val="0"/>
              </a:spcBef>
              <a:spcAft>
                <a:spcPts val="600"/>
              </a:spcAft>
              <a:buClrTx/>
              <a:buSzTx/>
              <a:tabLst/>
            </a:pPr>
            <a:r>
              <a:rPr kumimoji="0" lang="en-US" altLang="en-US" sz="2800" b="1" i="0" u="none" strike="noStrike" cap="none" normalizeH="0" baseline="0" dirty="0">
                <a:ln>
                  <a:noFill/>
                </a:ln>
                <a:solidFill>
                  <a:srgbClr val="FF0000"/>
                </a:solidFill>
                <a:effectLst/>
                <a:latin typeface="+mj-lt"/>
                <a:ea typeface="+mj-ea"/>
                <a:cs typeface="+mj-cs"/>
              </a:rPr>
              <a:t>How </a:t>
            </a:r>
            <a:r>
              <a:rPr kumimoji="0" lang="en-US" altLang="en-US" sz="1600" b="1" i="0" u="none" strike="noStrike" cap="none" normalizeH="0" baseline="0" dirty="0">
                <a:ln>
                  <a:noFill/>
                </a:ln>
                <a:solidFill>
                  <a:srgbClr val="FF0000"/>
                </a:solidFill>
                <a:effectLst/>
                <a:latin typeface="+mj-lt"/>
                <a:ea typeface="+mj-ea"/>
                <a:cs typeface="+mj-cs"/>
              </a:rPr>
              <a:t>I do it?</a:t>
            </a:r>
          </a:p>
          <a:p>
            <a:pPr marL="0" marR="0" lvl="0" indent="0" fontAlgn="base">
              <a:lnSpc>
                <a:spcPct val="90000"/>
              </a:lnSpc>
              <a:spcBef>
                <a:spcPct val="0"/>
              </a:spcBef>
              <a:spcAft>
                <a:spcPts val="600"/>
              </a:spcAft>
              <a:buClrTx/>
              <a:buSzTx/>
              <a:tabLst/>
            </a:pPr>
            <a:r>
              <a:rPr kumimoji="0" lang="en-US" altLang="en-US" sz="2000" b="1" i="0" u="none" strike="noStrike" cap="none" normalizeH="0" baseline="0" dirty="0">
                <a:ln>
                  <a:noFill/>
                </a:ln>
                <a:effectLst/>
                <a:ea typeface="+mj-ea"/>
                <a:cs typeface="+mj-cs"/>
              </a:rPr>
              <a:t>1]</a:t>
            </a:r>
            <a:r>
              <a:rPr kumimoji="0" lang="en-US" altLang="en-US" sz="2000" b="0" i="0" u="none" strike="noStrike" cap="none" normalizeH="0" baseline="0" dirty="0">
                <a:ln>
                  <a:noFill/>
                </a:ln>
                <a:effectLst/>
                <a:ea typeface="+mj-ea"/>
                <a:cs typeface="+mj-cs"/>
              </a:rPr>
              <a:t> </a:t>
            </a:r>
            <a:r>
              <a:rPr lang="en-US" altLang="en-US" sz="2000" dirty="0">
                <a:ea typeface="+mj-ea"/>
                <a:cs typeface="+mj-cs"/>
              </a:rPr>
              <a:t>P</a:t>
            </a:r>
            <a:r>
              <a:rPr kumimoji="0" lang="en-US" altLang="en-US" sz="2000" b="0" i="0" u="none" strike="noStrike" cap="none" normalizeH="0" baseline="0" dirty="0">
                <a:ln>
                  <a:noFill/>
                </a:ln>
                <a:effectLst/>
                <a:ea typeface="+mj-ea"/>
                <a:cs typeface="+mj-cs"/>
              </a:rPr>
              <a:t>atient input their details</a:t>
            </a:r>
            <a:r>
              <a:rPr kumimoji="0" lang="en-US" altLang="en-US" sz="2000" b="1" i="0" u="none" strike="noStrike" cap="none" normalizeH="0" baseline="0" dirty="0">
                <a:ln>
                  <a:noFill/>
                </a:ln>
                <a:effectLst/>
                <a:ea typeface="+mj-ea"/>
                <a:cs typeface="+mj-cs"/>
              </a:rPr>
              <a:t> </a:t>
            </a:r>
            <a:endParaRPr kumimoji="0" lang="en-US" altLang="en-US" sz="2000" b="0" i="0" u="none" strike="noStrike" cap="none" normalizeH="0" baseline="0" dirty="0">
              <a:ln>
                <a:noFill/>
              </a:ln>
              <a:effectLst/>
              <a:ea typeface="+mj-ea"/>
              <a:cs typeface="+mj-cs"/>
            </a:endParaRPr>
          </a:p>
          <a:p>
            <a:pPr marL="0" marR="0" lvl="0" indent="0" fontAlgn="base">
              <a:lnSpc>
                <a:spcPct val="90000"/>
              </a:lnSpc>
              <a:spcBef>
                <a:spcPct val="0"/>
              </a:spcBef>
              <a:spcAft>
                <a:spcPts val="600"/>
              </a:spcAft>
              <a:buClrTx/>
              <a:buSzTx/>
              <a:tabLst/>
            </a:pPr>
            <a:r>
              <a:rPr kumimoji="0" lang="en-US" altLang="en-US" sz="2000" b="1" i="0" u="none" strike="noStrike" cap="none" normalizeH="0" baseline="0" dirty="0">
                <a:ln>
                  <a:noFill/>
                </a:ln>
                <a:effectLst/>
                <a:ea typeface="+mj-ea"/>
                <a:cs typeface="+mj-cs"/>
              </a:rPr>
              <a:t>2] </a:t>
            </a:r>
            <a:r>
              <a:rPr lang="en-US" altLang="en-US" sz="2000" dirty="0">
                <a:ea typeface="+mj-ea"/>
                <a:cs typeface="+mj-cs"/>
              </a:rPr>
              <a:t>S</a:t>
            </a:r>
            <a:r>
              <a:rPr kumimoji="0" lang="en-US" altLang="en-US" sz="2000" b="0" i="0" u="none" strike="noStrike" cap="none" normalizeH="0" baseline="0" dirty="0">
                <a:ln>
                  <a:noFill/>
                </a:ln>
                <a:effectLst/>
                <a:ea typeface="+mj-ea"/>
                <a:cs typeface="+mj-cs"/>
              </a:rPr>
              <a:t>tored them in DB.</a:t>
            </a:r>
          </a:p>
          <a:p>
            <a:pPr marL="0" marR="0" lvl="0" indent="0" fontAlgn="base">
              <a:lnSpc>
                <a:spcPct val="90000"/>
              </a:lnSpc>
              <a:spcBef>
                <a:spcPct val="0"/>
              </a:spcBef>
              <a:spcAft>
                <a:spcPts val="600"/>
              </a:spcAft>
              <a:buClrTx/>
              <a:buSzTx/>
              <a:tabLst/>
            </a:pPr>
            <a:r>
              <a:rPr lang="en-US" altLang="en-US" sz="2000" b="1" dirty="0">
                <a:ea typeface="+mj-ea"/>
                <a:cs typeface="+mj-cs"/>
              </a:rPr>
              <a:t>3] </a:t>
            </a:r>
            <a:r>
              <a:rPr lang="en-US" altLang="en-US" sz="2000" dirty="0">
                <a:ea typeface="+mj-ea"/>
                <a:cs typeface="+mj-cs"/>
              </a:rPr>
              <a:t>System will display status of the </a:t>
            </a:r>
            <a:r>
              <a:rPr lang="en-US" altLang="en-US" sz="2000" b="1" dirty="0">
                <a:solidFill>
                  <a:srgbClr val="7030A0"/>
                </a:solidFill>
                <a:ea typeface="+mj-ea"/>
                <a:cs typeface="+mj-cs"/>
              </a:rPr>
              <a:t>highest risky disease </a:t>
            </a:r>
            <a:r>
              <a:rPr lang="en-US" altLang="en-US" sz="2000" dirty="0">
                <a:ea typeface="+mj-ea"/>
                <a:cs typeface="+mj-cs"/>
              </a:rPr>
              <a:t>and system also shows whether the </a:t>
            </a:r>
            <a:r>
              <a:rPr lang="en-US" altLang="en-US" sz="2000" b="1" dirty="0">
                <a:solidFill>
                  <a:srgbClr val="7030A0"/>
                </a:solidFill>
                <a:ea typeface="+mj-ea"/>
                <a:cs typeface="+mj-cs"/>
              </a:rPr>
              <a:t>person has metabolic syndrome or not.</a:t>
            </a:r>
          </a:p>
          <a:p>
            <a:pPr marL="0" marR="0" lvl="0" indent="0" fontAlgn="base">
              <a:lnSpc>
                <a:spcPct val="90000"/>
              </a:lnSpc>
              <a:spcBef>
                <a:spcPct val="0"/>
              </a:spcBef>
              <a:spcAft>
                <a:spcPts val="600"/>
              </a:spcAft>
              <a:buClrTx/>
              <a:buSzTx/>
              <a:tabLst/>
            </a:pPr>
            <a:r>
              <a:rPr kumimoji="0" lang="en-US" altLang="en-US" sz="2000" b="1" i="0" u="none" strike="noStrike" cap="none" normalizeH="0" baseline="0" dirty="0">
                <a:ln>
                  <a:noFill/>
                </a:ln>
                <a:effectLst/>
                <a:ea typeface="+mj-ea"/>
                <a:cs typeface="+mj-cs"/>
              </a:rPr>
              <a:t>4]</a:t>
            </a:r>
            <a:r>
              <a:rPr kumimoji="0" lang="en-US" altLang="en-US" sz="2000" b="0" i="0" u="none" strike="noStrike" cap="none" normalizeH="0" baseline="0" dirty="0">
                <a:ln>
                  <a:noFill/>
                </a:ln>
                <a:effectLst/>
                <a:ea typeface="+mj-ea"/>
                <a:cs typeface="+mj-cs"/>
              </a:rPr>
              <a:t> Then calculate </a:t>
            </a:r>
            <a:r>
              <a:rPr kumimoji="0" lang="en-US" altLang="en-US" sz="2000" b="1" i="0" u="none" strike="noStrike" cap="none" normalizeH="0" baseline="0" dirty="0">
                <a:ln>
                  <a:noFill/>
                </a:ln>
                <a:solidFill>
                  <a:srgbClr val="7030A0"/>
                </a:solidFill>
                <a:effectLst/>
                <a:ea typeface="+mj-ea"/>
                <a:cs typeface="+mj-cs"/>
              </a:rPr>
              <a:t>weight </a:t>
            </a:r>
            <a:r>
              <a:rPr kumimoji="0" lang="en-US" altLang="en-US" sz="2000" i="0" u="none" strike="noStrike" cap="none" normalizeH="0" baseline="0" dirty="0">
                <a:ln>
                  <a:noFill/>
                </a:ln>
                <a:effectLst/>
                <a:ea typeface="+mj-ea"/>
                <a:cs typeface="+mj-cs"/>
              </a:rPr>
              <a:t>of above </a:t>
            </a:r>
            <a:r>
              <a:rPr lang="en-US" altLang="en-US" sz="2000" b="1" dirty="0">
                <a:solidFill>
                  <a:srgbClr val="7030A0"/>
                </a:solidFill>
                <a:ea typeface="+mj-ea"/>
                <a:cs typeface="+mj-cs"/>
              </a:rPr>
              <a:t>highest risky </a:t>
            </a:r>
            <a:r>
              <a:rPr kumimoji="0" lang="en-US" altLang="en-US" sz="2000" b="1" i="0" u="none" strike="noStrike" cap="none" normalizeH="0" baseline="0" dirty="0">
                <a:ln>
                  <a:noFill/>
                </a:ln>
                <a:solidFill>
                  <a:srgbClr val="7030A0"/>
                </a:solidFill>
                <a:effectLst/>
                <a:ea typeface="+mj-ea"/>
                <a:cs typeface="+mj-cs"/>
              </a:rPr>
              <a:t>disease </a:t>
            </a:r>
            <a:r>
              <a:rPr lang="en-US" altLang="en-US" sz="2000" dirty="0">
                <a:solidFill>
                  <a:srgbClr val="7030A0"/>
                </a:solidFill>
                <a:ea typeface="+mj-ea"/>
                <a:cs typeface="+mj-cs"/>
              </a:rPr>
              <a:t>.</a:t>
            </a:r>
            <a:r>
              <a:rPr kumimoji="0" lang="en-US" altLang="en-US" sz="2000" b="0" i="0" u="none" strike="noStrike" cap="none" normalizeH="0" baseline="0" dirty="0">
                <a:ln>
                  <a:noFill/>
                </a:ln>
                <a:effectLst/>
                <a:ea typeface="+mj-ea"/>
                <a:cs typeface="+mj-cs"/>
              </a:rPr>
              <a:t> </a:t>
            </a:r>
          </a:p>
          <a:p>
            <a:pPr marL="0" marR="0" lvl="0" indent="0" fontAlgn="base">
              <a:lnSpc>
                <a:spcPct val="90000"/>
              </a:lnSpc>
              <a:spcBef>
                <a:spcPct val="0"/>
              </a:spcBef>
              <a:spcAft>
                <a:spcPts val="600"/>
              </a:spcAft>
              <a:buClrTx/>
              <a:buSzTx/>
              <a:tabLst/>
            </a:pPr>
            <a:r>
              <a:rPr kumimoji="0" lang="en-US" altLang="en-US" sz="2000" b="1" i="0" u="none" strike="noStrike" cap="none" normalizeH="0" baseline="0" dirty="0">
                <a:ln>
                  <a:noFill/>
                </a:ln>
                <a:effectLst/>
                <a:ea typeface="+mj-ea"/>
                <a:cs typeface="+mj-cs"/>
              </a:rPr>
              <a:t>5]</a:t>
            </a:r>
            <a:r>
              <a:rPr kumimoji="0" lang="en-US" altLang="en-US" sz="2000" b="0" i="0" u="none" strike="noStrike" cap="none" normalizeH="0" baseline="0" dirty="0">
                <a:ln>
                  <a:noFill/>
                </a:ln>
                <a:effectLst/>
                <a:ea typeface="+mj-ea"/>
                <a:cs typeface="+mj-cs"/>
              </a:rPr>
              <a:t>display the weight percentage status of above disease.</a:t>
            </a:r>
          </a:p>
          <a:p>
            <a:pPr fontAlgn="base">
              <a:lnSpc>
                <a:spcPct val="90000"/>
              </a:lnSpc>
              <a:spcBef>
                <a:spcPct val="0"/>
              </a:spcBef>
              <a:spcAft>
                <a:spcPts val="600"/>
              </a:spcAft>
            </a:pPr>
            <a:r>
              <a:rPr lang="en-US" altLang="en-US" sz="2000" b="1" dirty="0">
                <a:ea typeface="+mj-ea"/>
                <a:cs typeface="+mj-cs"/>
              </a:rPr>
              <a:t>6]</a:t>
            </a:r>
            <a:r>
              <a:rPr lang="en-US" altLang="en-US" sz="2000" dirty="0">
                <a:ea typeface="+mj-ea"/>
                <a:cs typeface="+mj-cs"/>
              </a:rPr>
              <a:t>Using this weight system calculate if weight is </a:t>
            </a:r>
            <a:r>
              <a:rPr lang="en-US" altLang="en-US" sz="2000" b="1" dirty="0">
                <a:solidFill>
                  <a:srgbClr val="7030A0"/>
                </a:solidFill>
                <a:ea typeface="+mj-ea"/>
                <a:cs typeface="+mj-cs"/>
              </a:rPr>
              <a:t>low</a:t>
            </a:r>
            <a:r>
              <a:rPr lang="en-US" altLang="en-US" sz="2000" dirty="0">
                <a:ea typeface="+mj-ea"/>
                <a:cs typeface="+mj-cs"/>
              </a:rPr>
              <a:t> or </a:t>
            </a:r>
            <a:r>
              <a:rPr lang="en-US" altLang="en-US" sz="2000" b="1" dirty="0">
                <a:solidFill>
                  <a:srgbClr val="7030A0"/>
                </a:solidFill>
                <a:ea typeface="+mj-ea"/>
                <a:cs typeface="+mj-cs"/>
              </a:rPr>
              <a:t>high</a:t>
            </a:r>
            <a:r>
              <a:rPr lang="en-US" altLang="en-US" sz="2000" dirty="0">
                <a:ea typeface="+mj-ea"/>
                <a:cs typeface="+mj-cs"/>
              </a:rPr>
              <a:t> or </a:t>
            </a:r>
            <a:r>
              <a:rPr lang="en-US" altLang="en-US" sz="2000" b="1" dirty="0">
                <a:solidFill>
                  <a:srgbClr val="7030A0"/>
                </a:solidFill>
                <a:ea typeface="+mj-ea"/>
                <a:cs typeface="+mj-cs"/>
              </a:rPr>
              <a:t>medium.</a:t>
            </a:r>
          </a:p>
          <a:p>
            <a:pPr fontAlgn="base">
              <a:lnSpc>
                <a:spcPct val="90000"/>
              </a:lnSpc>
              <a:spcBef>
                <a:spcPct val="0"/>
              </a:spcBef>
              <a:spcAft>
                <a:spcPts val="600"/>
              </a:spcAft>
            </a:pPr>
            <a:r>
              <a:rPr kumimoji="0" lang="en-US" altLang="en-US" sz="2000" b="1" i="0" u="none" strike="noStrike" cap="none" normalizeH="0" baseline="0" dirty="0">
                <a:ln>
                  <a:noFill/>
                </a:ln>
                <a:effectLst/>
                <a:ea typeface="+mj-ea"/>
                <a:cs typeface="+mj-cs"/>
              </a:rPr>
              <a:t>7]</a:t>
            </a:r>
            <a:r>
              <a:rPr kumimoji="0" lang="en-US" altLang="en-US" sz="2000" b="0" i="0" u="none" strike="noStrike" cap="none" normalizeH="0" baseline="0" dirty="0">
                <a:ln>
                  <a:noFill/>
                </a:ln>
                <a:effectLst/>
                <a:ea typeface="+mj-ea"/>
                <a:cs typeface="+mj-cs"/>
              </a:rPr>
              <a:t>Display low status or high status or medium status to the patient.</a:t>
            </a:r>
          </a:p>
          <a:p>
            <a:pPr marL="0" marR="0" lvl="0" indent="0" fontAlgn="base">
              <a:lnSpc>
                <a:spcPct val="90000"/>
              </a:lnSpc>
              <a:spcBef>
                <a:spcPct val="0"/>
              </a:spcBef>
              <a:spcAft>
                <a:spcPts val="600"/>
              </a:spcAft>
              <a:buClrTx/>
              <a:buSzTx/>
              <a:tabLst/>
            </a:pPr>
            <a:r>
              <a:rPr lang="en-US" altLang="en-US" sz="2000" b="1" dirty="0">
                <a:ea typeface="+mj-ea"/>
                <a:cs typeface="+mj-cs"/>
              </a:rPr>
              <a:t>8</a:t>
            </a:r>
            <a:r>
              <a:rPr kumimoji="0" lang="en-US" altLang="en-US" sz="2000" b="1" i="0" u="none" strike="noStrike" cap="none" normalizeH="0" baseline="0" dirty="0">
                <a:ln>
                  <a:noFill/>
                </a:ln>
                <a:effectLst/>
                <a:ea typeface="+mj-ea"/>
                <a:cs typeface="+mj-cs"/>
              </a:rPr>
              <a:t>] </a:t>
            </a:r>
            <a:r>
              <a:rPr kumimoji="0" lang="en-US" altLang="en-US" sz="2000" i="0" u="none" strike="noStrike" cap="none" normalizeH="0" baseline="0" dirty="0">
                <a:ln>
                  <a:noFill/>
                </a:ln>
                <a:effectLst/>
                <a:ea typeface="+mj-ea"/>
                <a:cs typeface="+mj-cs"/>
              </a:rPr>
              <a:t>Finally, </a:t>
            </a:r>
            <a:r>
              <a:rPr lang="en-US" altLang="en-US" sz="2000" dirty="0">
                <a:ea typeface="+mj-ea"/>
                <a:cs typeface="+mj-cs"/>
              </a:rPr>
              <a:t>s</a:t>
            </a:r>
            <a:r>
              <a:rPr kumimoji="0" lang="en-US" altLang="en-US" sz="2000" b="0" i="0" u="none" strike="noStrike" cap="none" normalizeH="0" baseline="0" dirty="0">
                <a:ln>
                  <a:noFill/>
                </a:ln>
                <a:effectLst/>
                <a:ea typeface="+mj-ea"/>
                <a:cs typeface="+mj-cs"/>
              </a:rPr>
              <a:t>ystem will generate health diet plans and exercise plans.</a:t>
            </a:r>
          </a:p>
        </p:txBody>
      </p:sp>
      <p:sp>
        <p:nvSpPr>
          <p:cNvPr id="4" name="Rectangle 6">
            <a:extLst>
              <a:ext uri="{FF2B5EF4-FFF2-40B4-BE49-F238E27FC236}">
                <a16:creationId xmlns:a16="http://schemas.microsoft.com/office/drawing/2014/main" id="{6184090D-1A1C-5F4D-2A2B-57951C62350F}"/>
              </a:ext>
            </a:extLst>
          </p:cNvPr>
          <p:cNvSpPr>
            <a:spLocks noChangeArrowheads="1"/>
          </p:cNvSpPr>
          <p:nvPr/>
        </p:nvSpPr>
        <p:spPr bwMode="auto">
          <a:xfrm>
            <a:off x="0" y="40227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descr="A person holding a phone&#10;&#10;Description automatically generated">
            <a:extLst>
              <a:ext uri="{FF2B5EF4-FFF2-40B4-BE49-F238E27FC236}">
                <a16:creationId xmlns:a16="http://schemas.microsoft.com/office/drawing/2014/main" id="{DDFE6D37-8069-2E71-93A5-A9DD6CA1EDED}"/>
              </a:ext>
            </a:extLst>
          </p:cNvPr>
          <p:cNvPicPr>
            <a:picLocks noChangeAspect="1"/>
          </p:cNvPicPr>
          <p:nvPr/>
        </p:nvPicPr>
        <p:blipFill rotWithShape="1">
          <a:blip r:embed="rId2">
            <a:extLst>
              <a:ext uri="{28A0092B-C50C-407E-A947-70E740481C1C}">
                <a14:useLocalDpi xmlns:a14="http://schemas.microsoft.com/office/drawing/2010/main" val="0"/>
              </a:ext>
            </a:extLst>
          </a:blip>
          <a:srcRect l="35738"/>
          <a:stretch/>
        </p:blipFill>
        <p:spPr>
          <a:xfrm>
            <a:off x="5712750" y="137720"/>
            <a:ext cx="1058163" cy="1029139"/>
          </a:xfrm>
          <a:prstGeom prst="rect">
            <a:avLst/>
          </a:prstGeom>
        </p:spPr>
      </p:pic>
      <p:pic>
        <p:nvPicPr>
          <p:cNvPr id="8" name="Picture 7" descr="A diagram of a group of people&#10;&#10;Description automatically generated">
            <a:extLst>
              <a:ext uri="{FF2B5EF4-FFF2-40B4-BE49-F238E27FC236}">
                <a16:creationId xmlns:a16="http://schemas.microsoft.com/office/drawing/2014/main" id="{AED73FDA-A9AD-49A4-744D-BEF19E1061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021" y="107025"/>
            <a:ext cx="1234692" cy="1234692"/>
          </a:xfrm>
          <a:prstGeom prst="rect">
            <a:avLst/>
          </a:prstGeom>
        </p:spPr>
      </p:pic>
      <p:pic>
        <p:nvPicPr>
          <p:cNvPr id="10" name="Picture 9" descr="A group of people connected to each other&#10;&#10;Description automatically generated">
            <a:extLst>
              <a:ext uri="{FF2B5EF4-FFF2-40B4-BE49-F238E27FC236}">
                <a16:creationId xmlns:a16="http://schemas.microsoft.com/office/drawing/2014/main" id="{A0AEA0B4-8442-4752-64A1-D87770E8B2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7728" y="3013633"/>
            <a:ext cx="1658161" cy="1355033"/>
          </a:xfrm>
          <a:prstGeom prst="rect">
            <a:avLst/>
          </a:prstGeom>
        </p:spPr>
      </p:pic>
      <p:pic>
        <p:nvPicPr>
          <p:cNvPr id="12" name="Picture 11" descr="A person holding a plate of food and a paper&#10;&#10;Description automatically generated">
            <a:extLst>
              <a:ext uri="{FF2B5EF4-FFF2-40B4-BE49-F238E27FC236}">
                <a16:creationId xmlns:a16="http://schemas.microsoft.com/office/drawing/2014/main" id="{4C416A1B-CA54-6AC3-6C01-45E9806C8E08}"/>
              </a:ext>
            </a:extLst>
          </p:cNvPr>
          <p:cNvPicPr>
            <a:picLocks noChangeAspect="1"/>
          </p:cNvPicPr>
          <p:nvPr/>
        </p:nvPicPr>
        <p:blipFill rotWithShape="1">
          <a:blip r:embed="rId5">
            <a:extLst>
              <a:ext uri="{28A0092B-C50C-407E-A947-70E740481C1C}">
                <a14:useLocalDpi xmlns:a14="http://schemas.microsoft.com/office/drawing/2010/main" val="0"/>
              </a:ext>
            </a:extLst>
          </a:blip>
          <a:srcRect t="7619" b="6058"/>
          <a:stretch/>
        </p:blipFill>
        <p:spPr>
          <a:xfrm>
            <a:off x="10356823" y="5182767"/>
            <a:ext cx="1649066" cy="1423545"/>
          </a:xfrm>
          <a:prstGeom prst="rect">
            <a:avLst/>
          </a:prstGeom>
        </p:spPr>
      </p:pic>
      <p:sp>
        <p:nvSpPr>
          <p:cNvPr id="16" name="Arrow: Down 15">
            <a:extLst>
              <a:ext uri="{FF2B5EF4-FFF2-40B4-BE49-F238E27FC236}">
                <a16:creationId xmlns:a16="http://schemas.microsoft.com/office/drawing/2014/main" id="{1CCFF3E3-ADF1-FCA0-BE9B-0EA875178DAD}"/>
              </a:ext>
            </a:extLst>
          </p:cNvPr>
          <p:cNvSpPr/>
          <p:nvPr/>
        </p:nvSpPr>
        <p:spPr>
          <a:xfrm>
            <a:off x="11101435" y="2330805"/>
            <a:ext cx="373742" cy="632803"/>
          </a:xfrm>
          <a:prstGeom prst="downArrow">
            <a:avLst>
              <a:gd name="adj1" fmla="val 50000"/>
              <a:gd name="adj2" fmla="val 57059"/>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Right 19">
            <a:extLst>
              <a:ext uri="{FF2B5EF4-FFF2-40B4-BE49-F238E27FC236}">
                <a16:creationId xmlns:a16="http://schemas.microsoft.com/office/drawing/2014/main" id="{2DEB8AAF-109A-773A-B3CD-22E1DB1F80F1}"/>
              </a:ext>
            </a:extLst>
          </p:cNvPr>
          <p:cNvSpPr/>
          <p:nvPr/>
        </p:nvSpPr>
        <p:spPr>
          <a:xfrm>
            <a:off x="6867626" y="495977"/>
            <a:ext cx="1058163" cy="363893"/>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descr="A person holding a device showing a blood sugar level&#10;&#10;Description automatically generated">
            <a:extLst>
              <a:ext uri="{FF2B5EF4-FFF2-40B4-BE49-F238E27FC236}">
                <a16:creationId xmlns:a16="http://schemas.microsoft.com/office/drawing/2014/main" id="{B885ED22-F40E-647B-A559-DC4902EEE371}"/>
              </a:ext>
            </a:extLst>
          </p:cNvPr>
          <p:cNvPicPr>
            <a:picLocks noChangeAspect="1"/>
          </p:cNvPicPr>
          <p:nvPr/>
        </p:nvPicPr>
        <p:blipFill rotWithShape="1">
          <a:blip r:embed="rId6">
            <a:extLst>
              <a:ext uri="{28A0092B-C50C-407E-A947-70E740481C1C}">
                <a14:useLocalDpi xmlns:a14="http://schemas.microsoft.com/office/drawing/2010/main" val="0"/>
              </a:ext>
            </a:extLst>
          </a:blip>
          <a:srcRect l="25343" r="23535"/>
          <a:stretch/>
        </p:blipFill>
        <p:spPr>
          <a:xfrm>
            <a:off x="10561588" y="174673"/>
            <a:ext cx="1444301" cy="2002449"/>
          </a:xfrm>
          <a:prstGeom prst="rect">
            <a:avLst/>
          </a:prstGeom>
        </p:spPr>
      </p:pic>
      <p:sp>
        <p:nvSpPr>
          <p:cNvPr id="23" name="Arrow: Right 22">
            <a:extLst>
              <a:ext uri="{FF2B5EF4-FFF2-40B4-BE49-F238E27FC236}">
                <a16:creationId xmlns:a16="http://schemas.microsoft.com/office/drawing/2014/main" id="{5DA9995A-D119-3CC0-E808-EB9AFF766C46}"/>
              </a:ext>
            </a:extLst>
          </p:cNvPr>
          <p:cNvSpPr/>
          <p:nvPr/>
        </p:nvSpPr>
        <p:spPr>
          <a:xfrm>
            <a:off x="9507894" y="532930"/>
            <a:ext cx="826519" cy="363893"/>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Arrow: Down 23">
            <a:extLst>
              <a:ext uri="{FF2B5EF4-FFF2-40B4-BE49-F238E27FC236}">
                <a16:creationId xmlns:a16="http://schemas.microsoft.com/office/drawing/2014/main" id="{2F6BF34A-3D54-0860-B830-03810C2FAE63}"/>
              </a:ext>
            </a:extLst>
          </p:cNvPr>
          <p:cNvSpPr/>
          <p:nvPr/>
        </p:nvSpPr>
        <p:spPr>
          <a:xfrm>
            <a:off x="10914564" y="4479925"/>
            <a:ext cx="373742" cy="632803"/>
          </a:xfrm>
          <a:prstGeom prst="downArrow">
            <a:avLst>
              <a:gd name="adj1" fmla="val 50000"/>
              <a:gd name="adj2" fmla="val 57059"/>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4976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12CD24D-661A-542D-F893-5DFACEA59698}"/>
              </a:ext>
            </a:extLst>
          </p:cNvPr>
          <p:cNvSpPr>
            <a:spLocks noChangeArrowheads="1"/>
          </p:cNvSpPr>
          <p:nvPr/>
        </p:nvSpPr>
        <p:spPr bwMode="auto">
          <a:xfrm>
            <a:off x="2985795" y="-437187"/>
            <a:ext cx="5318448"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accent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FF0000"/>
                </a:solidFill>
                <a:latin typeface="Calibri" panose="020F0502020204030204" pitchFamily="34" charset="0"/>
                <a:ea typeface="Calibri" panose="020F0502020204030204" pitchFamily="34" charset="0"/>
                <a:cs typeface="Calibri" panose="020F0502020204030204" pitchFamily="34" charset="0"/>
              </a:rPr>
              <a:t>E</a:t>
            </a:r>
            <a:r>
              <a:rPr kumimoji="0" lang="en-US" altLang="en-US" b="1"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Calibri" panose="020F0502020204030204" pitchFamily="34" charset="0"/>
              </a:rPr>
              <a:t>ntire System of the Expected output (sample UI)  </a:t>
            </a:r>
            <a:r>
              <a:rPr kumimoji="0" lang="en-US" altLang="en-US" b="1"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 </a:t>
            </a:r>
            <a:endParaRPr kumimoji="0" lang="en-US" altLang="en-US" b="0" i="0" u="none" strike="noStrike" cap="none" normalizeH="0" baseline="0" dirty="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04489FCE-A8DE-F22C-B594-D88271AC45DA}"/>
              </a:ext>
            </a:extLst>
          </p:cNvPr>
          <p:cNvSpPr>
            <a:spLocks noChangeArrowheads="1"/>
          </p:cNvSpPr>
          <p:nvPr/>
        </p:nvSpPr>
        <p:spPr bwMode="auto">
          <a:xfrm>
            <a:off x="2985795" y="8152169"/>
            <a:ext cx="688210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5" name="Picture 4" descr="A picture containing text&#10;&#10;Description automatically generated">
            <a:extLst>
              <a:ext uri="{FF2B5EF4-FFF2-40B4-BE49-F238E27FC236}">
                <a16:creationId xmlns:a16="http://schemas.microsoft.com/office/drawing/2014/main" id="{D4F32E09-10A0-0561-738E-8C77DA4FC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5662" y="6479959"/>
            <a:ext cx="1396338" cy="308994"/>
          </a:xfrm>
          <a:prstGeom prst="rect">
            <a:avLst/>
          </a:prstGeom>
        </p:spPr>
      </p:pic>
      <p:sp>
        <p:nvSpPr>
          <p:cNvPr id="6" name="TextBox 5">
            <a:hlinkClick r:id="rId4"/>
            <a:extLst>
              <a:ext uri="{FF2B5EF4-FFF2-40B4-BE49-F238E27FC236}">
                <a16:creationId xmlns:a16="http://schemas.microsoft.com/office/drawing/2014/main" id="{95D1705C-2A3B-B3FC-E61A-F10D6A3469F4}"/>
              </a:ext>
            </a:extLst>
          </p:cNvPr>
          <p:cNvSpPr txBox="1"/>
          <p:nvPr/>
        </p:nvSpPr>
        <p:spPr>
          <a:xfrm>
            <a:off x="0" y="6620852"/>
            <a:ext cx="3439217" cy="237148"/>
          </a:xfrm>
          <a:prstGeom prst="rect">
            <a:avLst/>
          </a:prstGeom>
        </p:spPr>
        <p:txBody>
          <a:bodyPr vert="horz" lIns="91440" tIns="45720" rIns="91440" bIns="45720" rtlCol="0">
            <a:normAutofit lnSpcReduction="10000"/>
          </a:bodyPr>
          <a:lstStyle/>
          <a:p>
            <a:pPr>
              <a:lnSpc>
                <a:spcPct val="90000"/>
              </a:lnSpc>
            </a:pPr>
            <a:r>
              <a:rPr lang="en-US" sz="1100" noProof="0" dirty="0"/>
              <a:t>faculty of computing / IT20147396  </a:t>
            </a:r>
            <a:r>
              <a:rPr lang="pt-BR" sz="1100" noProof="0" dirty="0"/>
              <a:t>P e i r i s  B .M . G</a:t>
            </a:r>
            <a:endParaRPr lang="en-US" sz="1700" u="sng" dirty="0"/>
          </a:p>
        </p:txBody>
      </p:sp>
      <p:pic>
        <p:nvPicPr>
          <p:cNvPr id="7" name="Picture 6">
            <a:extLst>
              <a:ext uri="{FF2B5EF4-FFF2-40B4-BE49-F238E27FC236}">
                <a16:creationId xmlns:a16="http://schemas.microsoft.com/office/drawing/2014/main" id="{7E52F701-A3C3-4D6B-426E-889AA0D939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443" y="548590"/>
            <a:ext cx="9769152" cy="5931369"/>
          </a:xfrm>
          <a:prstGeom prst="rect">
            <a:avLst/>
          </a:prstGeom>
          <a:ln>
            <a:noFill/>
          </a:ln>
          <a:effectLst>
            <a:glow rad="63500">
              <a:schemeClr val="accent3">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1044711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798094-0A6A-4010-6178-19C5CF114B0B}"/>
              </a:ext>
            </a:extLst>
          </p:cNvPr>
          <p:cNvSpPr txBox="1"/>
          <p:nvPr/>
        </p:nvSpPr>
        <p:spPr>
          <a:xfrm>
            <a:off x="3607169" y="480019"/>
            <a:ext cx="5126284" cy="40011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Calibri" panose="020F0502020204030204" pitchFamily="34" charset="0"/>
              </a:rPr>
              <a:t>One side flow of the Expected output </a:t>
            </a:r>
            <a:r>
              <a:rPr kumimoji="0" lang="en-US" altLang="en-US" sz="2000" b="1"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Calibri" panose="020F0502020204030204" pitchFamily="34" charset="0"/>
              </a:rPr>
              <a:t>(sample UI) </a:t>
            </a:r>
            <a:endParaRPr kumimoji="0" lang="en-US" altLang="en-US" sz="2000" b="0" i="0" u="none" strike="noStrike" cap="none" normalizeH="0" baseline="0" dirty="0">
              <a:ln>
                <a:noFill/>
              </a:ln>
              <a:solidFill>
                <a:srgbClr val="FF0000"/>
              </a:solidFill>
              <a:effectLst/>
            </a:endParaRPr>
          </a:p>
        </p:txBody>
      </p:sp>
      <p:pic>
        <p:nvPicPr>
          <p:cNvPr id="5" name="Picture 4" descr="A picture containing text&#10;&#10;Description automatically generated">
            <a:extLst>
              <a:ext uri="{FF2B5EF4-FFF2-40B4-BE49-F238E27FC236}">
                <a16:creationId xmlns:a16="http://schemas.microsoft.com/office/drawing/2014/main" id="{49CDA069-3D11-7988-B1D1-9AC0EF423A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694" y="6442636"/>
            <a:ext cx="1396338" cy="308994"/>
          </a:xfrm>
          <a:prstGeom prst="rect">
            <a:avLst/>
          </a:prstGeom>
        </p:spPr>
      </p:pic>
      <p:pic>
        <p:nvPicPr>
          <p:cNvPr id="6" name="Picture 5">
            <a:extLst>
              <a:ext uri="{FF2B5EF4-FFF2-40B4-BE49-F238E27FC236}">
                <a16:creationId xmlns:a16="http://schemas.microsoft.com/office/drawing/2014/main" id="{40930798-E094-1A1D-B4E0-C47FEA4F7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992" y="1827829"/>
            <a:ext cx="11374016" cy="2679826"/>
          </a:xfrm>
          <a:prstGeom prst="rect">
            <a:avLst/>
          </a:prstGeom>
          <a:ln>
            <a:noFill/>
          </a:ln>
          <a:effectLst>
            <a:glow rad="101600">
              <a:schemeClr val="accent3">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2732843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A17518-9EB3-9B0E-8979-82F0BA482312}"/>
              </a:ext>
            </a:extLst>
          </p:cNvPr>
          <p:cNvSpPr txBox="1"/>
          <p:nvPr/>
        </p:nvSpPr>
        <p:spPr>
          <a:xfrm>
            <a:off x="665018" y="449871"/>
            <a:ext cx="10789919" cy="4544642"/>
          </a:xfrm>
          <a:prstGeom prst="rect">
            <a:avLst/>
          </a:prstGeom>
          <a:noFill/>
        </p:spPr>
        <p:txBody>
          <a:bodyPr wrap="square">
            <a:spAutoFit/>
          </a:bodyPr>
          <a:lstStyle/>
          <a:p>
            <a:pPr marL="0" marR="0">
              <a:lnSpc>
                <a:spcPct val="110000"/>
              </a:lnSpc>
              <a:spcBef>
                <a:spcPts val="0"/>
              </a:spcBef>
              <a:spcAft>
                <a:spcPts val="600"/>
              </a:spcAft>
            </a:pPr>
            <a:r>
              <a:rPr lang="en-US" sz="2400" b="1" dirty="0">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Sub  Objective</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Wingdings" panose="05000000000000000000" pitchFamily="2" charset="2"/>
              <a:buChar char=""/>
            </a:pPr>
            <a:r>
              <a:rPr lang="en-US" sz="1800" dirty="0">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medical records to track and monitor health metrics like blood pressure, blood sugar levels, fasting triglyceride levels, cholesterol levels, and steps taken in real-Time.</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800" dirty="0">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Wingdings" panose="05000000000000000000" pitchFamily="2" charset="2"/>
              <a:buChar char=""/>
            </a:pPr>
            <a:r>
              <a:rPr lang="en-US" sz="1800" dirty="0">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Monitor the individual's progress and adjust the health plan accordingly to ensure optimal results.</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800" dirty="0">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Wingdings" panose="05000000000000000000" pitchFamily="2" charset="2"/>
              <a:buChar char=""/>
            </a:pPr>
            <a:r>
              <a:rPr lang="en-US" sz="1800" dirty="0">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Using goal-setting tools and tracking technologies, offer individualized advice on exercise and diet. To encourage adherence to the health plan, provide daily reminders and inspirational messages.</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800" dirty="0">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nSpc>
                <a:spcPct val="110000"/>
              </a:lnSpc>
              <a:spcBef>
                <a:spcPts val="0"/>
              </a:spcBef>
              <a:spcAft>
                <a:spcPts val="600"/>
              </a:spcAft>
              <a:buFont typeface="Wingdings" panose="05000000000000000000" pitchFamily="2" charset="2"/>
              <a:buChar char=""/>
            </a:pPr>
            <a:r>
              <a:rPr lang="en-US" sz="1800" dirty="0">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Implement a system that provides individualized diet and exercise plans based on a person's medical history, level of physical activity, and dietary habits.</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24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23559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3F092C58-BA77-F574-0C95-799BF439AF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1800" y="6503894"/>
            <a:ext cx="1600200" cy="354106"/>
          </a:xfrm>
          <a:prstGeom prst="rect">
            <a:avLst/>
          </a:prstGeom>
        </p:spPr>
      </p:pic>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a:xfrm>
            <a:off x="355629" y="65689"/>
            <a:ext cx="4496289" cy="878214"/>
          </a:xfrm>
        </p:spPr>
        <p:txBody>
          <a:bodyPr>
            <a:noAutofit/>
          </a:bodyPr>
          <a:lstStyle/>
          <a:p>
            <a:r>
              <a:rPr lang="en-US" sz="2800" b="1" dirty="0">
                <a:solidFill>
                  <a:srgbClr val="FF0000"/>
                </a:solidFill>
                <a:latin typeface="+mn-lt"/>
              </a:rPr>
              <a:t>What is the Methodology</a:t>
            </a:r>
            <a:r>
              <a:rPr lang="en-US" sz="2800" dirty="0">
                <a:solidFill>
                  <a:srgbClr val="FF0000"/>
                </a:solidFill>
              </a:rPr>
              <a:t> </a:t>
            </a:r>
            <a:r>
              <a:rPr lang="en-US" sz="2800" b="1" dirty="0">
                <a:solidFill>
                  <a:srgbClr val="FF0000"/>
                </a:solidFill>
              </a:rPr>
              <a:t>?</a:t>
            </a:r>
          </a:p>
        </p:txBody>
      </p:sp>
      <p:sp>
        <p:nvSpPr>
          <p:cNvPr id="3" name="TextBox 2">
            <a:hlinkClick r:id="rId4"/>
            <a:extLst>
              <a:ext uri="{FF2B5EF4-FFF2-40B4-BE49-F238E27FC236}">
                <a16:creationId xmlns:a16="http://schemas.microsoft.com/office/drawing/2014/main" id="{D0463D23-EE05-5E28-A5E3-E854C1D6FCAA}"/>
              </a:ext>
            </a:extLst>
          </p:cNvPr>
          <p:cNvSpPr txBox="1"/>
          <p:nvPr/>
        </p:nvSpPr>
        <p:spPr>
          <a:xfrm>
            <a:off x="0" y="6620852"/>
            <a:ext cx="3439217" cy="237148"/>
          </a:xfrm>
          <a:prstGeom prst="rect">
            <a:avLst/>
          </a:prstGeom>
        </p:spPr>
        <p:txBody>
          <a:bodyPr vert="horz" lIns="91440" tIns="45720" rIns="91440" bIns="45720" rtlCol="0">
            <a:normAutofit lnSpcReduction="10000"/>
          </a:bodyPr>
          <a:lstStyle/>
          <a:p>
            <a:pPr>
              <a:lnSpc>
                <a:spcPct val="90000"/>
              </a:lnSpc>
            </a:pPr>
            <a:r>
              <a:rPr lang="en-US" sz="1100" noProof="0" dirty="0"/>
              <a:t>faculty of computing / IT20147396  </a:t>
            </a:r>
            <a:r>
              <a:rPr lang="pt-BR" sz="1100" noProof="0" dirty="0"/>
              <a:t>P e i r i s  B .M . G</a:t>
            </a:r>
            <a:endParaRPr lang="en-US" sz="1700" u="sng" dirty="0"/>
          </a:p>
        </p:txBody>
      </p:sp>
      <p:graphicFrame>
        <p:nvGraphicFramePr>
          <p:cNvPr id="7" name="Table 6">
            <a:extLst>
              <a:ext uri="{FF2B5EF4-FFF2-40B4-BE49-F238E27FC236}">
                <a16:creationId xmlns:a16="http://schemas.microsoft.com/office/drawing/2014/main" id="{1F05B721-DA10-BDB0-5B26-9491401A52C0}"/>
              </a:ext>
            </a:extLst>
          </p:cNvPr>
          <p:cNvGraphicFramePr>
            <a:graphicFrameLocks noGrp="1"/>
          </p:cNvGraphicFramePr>
          <p:nvPr>
            <p:extLst>
              <p:ext uri="{D42A27DB-BD31-4B8C-83A1-F6EECF244321}">
                <p14:modId xmlns:p14="http://schemas.microsoft.com/office/powerpoint/2010/main" val="3274392215"/>
              </p:ext>
            </p:extLst>
          </p:nvPr>
        </p:nvGraphicFramePr>
        <p:xfrm>
          <a:off x="5122506" y="274098"/>
          <a:ext cx="6606075" cy="6175579"/>
        </p:xfrm>
        <a:graphic>
          <a:graphicData uri="http://schemas.openxmlformats.org/drawingml/2006/table">
            <a:tbl>
              <a:tblPr firstRow="1" firstCol="1" bandRow="1">
                <a:effectLst>
                  <a:outerShdw blurRad="63500" sx="102000" sy="102000" algn="ctr" rotWithShape="0">
                    <a:prstClr val="black">
                      <a:alpha val="40000"/>
                    </a:prstClr>
                  </a:outerShdw>
                </a:effectLst>
                <a:tableStyleId>{5C22544A-7EE6-4342-B048-85BDC9FD1C3A}</a:tableStyleId>
              </a:tblPr>
              <a:tblGrid>
                <a:gridCol w="1692155">
                  <a:extLst>
                    <a:ext uri="{9D8B030D-6E8A-4147-A177-3AD203B41FA5}">
                      <a16:colId xmlns:a16="http://schemas.microsoft.com/office/drawing/2014/main" val="1966946347"/>
                    </a:ext>
                  </a:extLst>
                </a:gridCol>
                <a:gridCol w="1787051">
                  <a:extLst>
                    <a:ext uri="{9D8B030D-6E8A-4147-A177-3AD203B41FA5}">
                      <a16:colId xmlns:a16="http://schemas.microsoft.com/office/drawing/2014/main" val="2439995347"/>
                    </a:ext>
                  </a:extLst>
                </a:gridCol>
                <a:gridCol w="1161301">
                  <a:extLst>
                    <a:ext uri="{9D8B030D-6E8A-4147-A177-3AD203B41FA5}">
                      <a16:colId xmlns:a16="http://schemas.microsoft.com/office/drawing/2014/main" val="3963931706"/>
                    </a:ext>
                  </a:extLst>
                </a:gridCol>
                <a:gridCol w="1965568">
                  <a:extLst>
                    <a:ext uri="{9D8B030D-6E8A-4147-A177-3AD203B41FA5}">
                      <a16:colId xmlns:a16="http://schemas.microsoft.com/office/drawing/2014/main" val="1527342595"/>
                    </a:ext>
                  </a:extLst>
                </a:gridCol>
              </a:tblGrid>
              <a:tr h="307910">
                <a:tc>
                  <a:txBody>
                    <a:bodyPr/>
                    <a:lstStyle/>
                    <a:p>
                      <a:pPr marL="0" marR="0" algn="l">
                        <a:lnSpc>
                          <a:spcPct val="107000"/>
                        </a:lnSpc>
                        <a:spcBef>
                          <a:spcPts val="0"/>
                        </a:spcBef>
                        <a:spcAft>
                          <a:spcPts val="0"/>
                        </a:spcAft>
                      </a:pPr>
                      <a:r>
                        <a:rPr lang="en-US" sz="1200" kern="100" dirty="0">
                          <a:solidFill>
                            <a:srgbClr val="C00000"/>
                          </a:solidFill>
                          <a:effectLst/>
                        </a:rPr>
                        <a:t>Category</a:t>
                      </a:r>
                      <a:endParaRPr lang="en-US" sz="12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l">
                        <a:lnSpc>
                          <a:spcPct val="107000"/>
                        </a:lnSpc>
                        <a:spcBef>
                          <a:spcPts val="0"/>
                        </a:spcBef>
                        <a:spcAft>
                          <a:spcPts val="0"/>
                        </a:spcAft>
                      </a:pPr>
                      <a:r>
                        <a:rPr lang="en-US" sz="1200" kern="100" dirty="0">
                          <a:solidFill>
                            <a:srgbClr val="C00000"/>
                          </a:solidFill>
                          <a:effectLst/>
                        </a:rPr>
                        <a:t>Age range</a:t>
                      </a:r>
                      <a:endParaRPr lang="en-US" sz="12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l">
                        <a:lnSpc>
                          <a:spcPct val="107000"/>
                        </a:lnSpc>
                        <a:spcBef>
                          <a:spcPts val="0"/>
                        </a:spcBef>
                        <a:spcAft>
                          <a:spcPts val="0"/>
                        </a:spcAft>
                      </a:pPr>
                      <a:r>
                        <a:rPr lang="en-US" sz="1200" kern="100">
                          <a:solidFill>
                            <a:srgbClr val="C00000"/>
                          </a:solidFill>
                          <a:effectLst/>
                        </a:rPr>
                        <a:t>Scalability</a:t>
                      </a:r>
                      <a:endParaRPr lang="en-US" sz="1200" kern="10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0" marR="0" algn="l">
                        <a:lnSpc>
                          <a:spcPct val="107000"/>
                        </a:lnSpc>
                        <a:spcBef>
                          <a:spcPts val="0"/>
                        </a:spcBef>
                        <a:spcAft>
                          <a:spcPts val="0"/>
                        </a:spcAft>
                      </a:pPr>
                      <a:r>
                        <a:rPr lang="en-US" sz="1200" kern="100" dirty="0">
                          <a:solidFill>
                            <a:srgbClr val="C00000"/>
                          </a:solidFill>
                          <a:effectLst/>
                        </a:rPr>
                        <a:t>Recommendation</a:t>
                      </a:r>
                      <a:endParaRPr lang="en-US" sz="1200"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222066141"/>
                  </a:ext>
                </a:extLst>
              </a:tr>
              <a:tr h="1126589">
                <a:tc>
                  <a:txBody>
                    <a:bodyPr/>
                    <a:lstStyle/>
                    <a:p>
                      <a:pPr marL="228600" marR="0" algn="just">
                        <a:lnSpc>
                          <a:spcPct val="107000"/>
                        </a:lnSpc>
                        <a:spcBef>
                          <a:spcPts val="0"/>
                        </a:spcBef>
                        <a:spcAft>
                          <a:spcPts val="0"/>
                        </a:spcAft>
                        <a:tabLst>
                          <a:tab pos="457200" algn="l"/>
                        </a:tabLst>
                      </a:pPr>
                      <a:r>
                        <a:rPr lang="en-US" sz="1200" kern="100" dirty="0">
                          <a:solidFill>
                            <a:schemeClr val="tx1"/>
                          </a:solidFill>
                          <a:effectLst/>
                        </a:rPr>
                        <a:t>Low HDL and</a:t>
                      </a:r>
                    </a:p>
                    <a:p>
                      <a:pPr marL="228600" marR="0" algn="just">
                        <a:lnSpc>
                          <a:spcPct val="107000"/>
                        </a:lnSpc>
                        <a:spcBef>
                          <a:spcPts val="0"/>
                        </a:spcBef>
                        <a:spcAft>
                          <a:spcPts val="0"/>
                        </a:spcAft>
                        <a:tabLst>
                          <a:tab pos="457200" algn="l"/>
                        </a:tabLst>
                      </a:pPr>
                      <a:r>
                        <a:rPr lang="en-US" sz="1200" kern="100" dirty="0">
                          <a:solidFill>
                            <a:schemeClr val="tx1"/>
                          </a:solidFill>
                          <a:effectLst/>
                        </a:rPr>
                        <a:t> high LDL levels </a:t>
                      </a:r>
                    </a:p>
                    <a:p>
                      <a:pPr marL="0" marR="0" algn="l">
                        <a:lnSpc>
                          <a:spcPct val="107000"/>
                        </a:lnSpc>
                        <a:spcBef>
                          <a:spcPts val="0"/>
                        </a:spcBef>
                        <a:spcAft>
                          <a:spcPts val="0"/>
                        </a:spcAft>
                      </a:pPr>
                      <a:r>
                        <a:rPr lang="en-US" sz="1200" kern="100" dirty="0">
                          <a:solidFill>
                            <a:schemeClr val="tx1"/>
                          </a:solidFill>
                          <a:effectLst/>
                        </a:rPr>
                        <a:t> </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228600" marR="0" algn="l">
                        <a:lnSpc>
                          <a:spcPct val="107000"/>
                        </a:lnSpc>
                        <a:spcBef>
                          <a:spcPts val="0"/>
                        </a:spcBef>
                        <a:spcAft>
                          <a:spcPts val="0"/>
                        </a:spcAft>
                      </a:pPr>
                      <a:r>
                        <a:rPr lang="en-US" sz="1200" b="1" kern="100" dirty="0">
                          <a:solidFill>
                            <a:srgbClr val="FF0000"/>
                          </a:solidFill>
                          <a:effectLst/>
                        </a:rPr>
                        <a:t>Less than 10 years old, show some status</a:t>
                      </a:r>
                    </a:p>
                    <a:p>
                      <a:pPr marL="228600" marR="0" algn="just">
                        <a:lnSpc>
                          <a:spcPct val="107000"/>
                        </a:lnSpc>
                        <a:spcBef>
                          <a:spcPts val="0"/>
                        </a:spcBef>
                        <a:spcAft>
                          <a:spcPts val="0"/>
                        </a:spcAft>
                      </a:pPr>
                      <a:r>
                        <a:rPr lang="en-US" sz="1200" kern="100" dirty="0">
                          <a:effectLst/>
                        </a:rPr>
                        <a:t>10-15 years</a:t>
                      </a:r>
                    </a:p>
                    <a:p>
                      <a:pPr marL="228600" marR="0" algn="just">
                        <a:lnSpc>
                          <a:spcPct val="107000"/>
                        </a:lnSpc>
                        <a:spcBef>
                          <a:spcPts val="0"/>
                        </a:spcBef>
                        <a:spcAft>
                          <a:spcPts val="0"/>
                        </a:spcAft>
                      </a:pPr>
                      <a:r>
                        <a:rPr lang="en-US" sz="1200" kern="100" dirty="0">
                          <a:effectLst/>
                        </a:rPr>
                        <a:t>16-35 years</a:t>
                      </a:r>
                    </a:p>
                    <a:p>
                      <a:pPr marL="228600" marR="0" algn="just">
                        <a:lnSpc>
                          <a:spcPct val="107000"/>
                        </a:lnSpc>
                        <a:spcBef>
                          <a:spcPts val="0"/>
                        </a:spcBef>
                        <a:spcAft>
                          <a:spcPts val="0"/>
                        </a:spcAft>
                      </a:pPr>
                      <a:r>
                        <a:rPr lang="en-US" sz="1200" kern="100" dirty="0">
                          <a:effectLst/>
                        </a:rPr>
                        <a:t>36-50 years</a:t>
                      </a:r>
                    </a:p>
                    <a:p>
                      <a:pPr marL="228600" marR="0" algn="just">
                        <a:lnSpc>
                          <a:spcPct val="107000"/>
                        </a:lnSpc>
                        <a:spcBef>
                          <a:spcPts val="0"/>
                        </a:spcBef>
                        <a:spcAft>
                          <a:spcPts val="0"/>
                        </a:spcAft>
                      </a:pPr>
                      <a:r>
                        <a:rPr lang="en-US" sz="1200" kern="100" dirty="0">
                          <a:effectLst/>
                        </a:rPr>
                        <a:t>More than 50 years</a:t>
                      </a:r>
                    </a:p>
                    <a:p>
                      <a:pPr marL="0" marR="0" algn="l">
                        <a:lnSpc>
                          <a:spcPct val="107000"/>
                        </a:lnSpc>
                        <a:spcBef>
                          <a:spcPts val="0"/>
                        </a:spcBef>
                        <a:spcAft>
                          <a:spcPts val="0"/>
                        </a:spcAft>
                      </a:pPr>
                      <a:r>
                        <a:rPr lang="en-US"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228600" marR="0" algn="just">
                        <a:lnSpc>
                          <a:spcPct val="107000"/>
                        </a:lnSpc>
                        <a:spcBef>
                          <a:spcPts val="0"/>
                        </a:spcBef>
                        <a:spcAft>
                          <a:spcPts val="0"/>
                        </a:spcAft>
                      </a:pPr>
                      <a:r>
                        <a:rPr lang="en-US" sz="1200" kern="100" dirty="0">
                          <a:effectLst/>
                        </a:rPr>
                        <a:t>Low</a:t>
                      </a:r>
                    </a:p>
                    <a:p>
                      <a:pPr marL="228600" marR="0" algn="just">
                        <a:lnSpc>
                          <a:spcPct val="107000"/>
                        </a:lnSpc>
                        <a:spcBef>
                          <a:spcPts val="0"/>
                        </a:spcBef>
                        <a:spcAft>
                          <a:spcPts val="0"/>
                        </a:spcAft>
                      </a:pPr>
                      <a:r>
                        <a:rPr lang="en-US" sz="1200" kern="100" dirty="0">
                          <a:effectLst/>
                        </a:rPr>
                        <a:t>Middle</a:t>
                      </a:r>
                    </a:p>
                    <a:p>
                      <a:pPr marL="228600" marR="0" algn="l">
                        <a:lnSpc>
                          <a:spcPct val="107000"/>
                        </a:lnSpc>
                        <a:spcBef>
                          <a:spcPts val="0"/>
                        </a:spcBef>
                        <a:spcAft>
                          <a:spcPts val="0"/>
                        </a:spcAft>
                      </a:pPr>
                      <a:r>
                        <a:rPr lang="en-US" sz="1200" kern="100" dirty="0">
                          <a:effectLst/>
                        </a:rPr>
                        <a:t>high</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228600" marR="0" algn="just">
                        <a:lnSpc>
                          <a:spcPct val="107000"/>
                        </a:lnSpc>
                        <a:spcBef>
                          <a:spcPts val="0"/>
                        </a:spcBef>
                        <a:spcAft>
                          <a:spcPts val="0"/>
                        </a:spcAft>
                      </a:pPr>
                      <a:r>
                        <a:rPr lang="en-US" sz="1200" kern="100" dirty="0">
                          <a:effectLst/>
                        </a:rPr>
                        <a:t> </a:t>
                      </a:r>
                    </a:p>
                    <a:p>
                      <a:pPr marL="0" marR="0" algn="just">
                        <a:lnSpc>
                          <a:spcPct val="107000"/>
                        </a:lnSpc>
                        <a:spcBef>
                          <a:spcPts val="0"/>
                        </a:spcBef>
                        <a:spcAft>
                          <a:spcPts val="0"/>
                        </a:spcAft>
                      </a:pPr>
                      <a:r>
                        <a:rPr lang="en-US" sz="1200" kern="100" dirty="0">
                          <a:effectLst/>
                        </a:rPr>
                        <a:t>Food recommendation</a:t>
                      </a:r>
                    </a:p>
                    <a:p>
                      <a:pPr marL="0" marR="0" algn="just">
                        <a:lnSpc>
                          <a:spcPct val="107000"/>
                        </a:lnSpc>
                        <a:spcBef>
                          <a:spcPts val="0"/>
                        </a:spcBef>
                        <a:spcAft>
                          <a:spcPts val="0"/>
                        </a:spcAft>
                      </a:pPr>
                      <a:r>
                        <a:rPr lang="en-US" sz="1200" kern="100" dirty="0">
                          <a:effectLst/>
                        </a:rPr>
                        <a:t> </a:t>
                      </a:r>
                    </a:p>
                    <a:p>
                      <a:pPr marL="0" marR="0" algn="just">
                        <a:lnSpc>
                          <a:spcPct val="107000"/>
                        </a:lnSpc>
                        <a:spcBef>
                          <a:spcPts val="0"/>
                        </a:spcBef>
                        <a:spcAft>
                          <a:spcPts val="0"/>
                        </a:spcAft>
                      </a:pPr>
                      <a:r>
                        <a:rPr lang="en-US" sz="1200" kern="100" dirty="0">
                          <a:effectLst/>
                        </a:rPr>
                        <a:t>Exercise recommendations</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563259405"/>
                  </a:ext>
                </a:extLst>
              </a:tr>
              <a:tr h="1126589">
                <a:tc>
                  <a:txBody>
                    <a:bodyPr/>
                    <a:lstStyle/>
                    <a:p>
                      <a:pPr marL="0" marR="0" algn="l">
                        <a:lnSpc>
                          <a:spcPct val="107000"/>
                        </a:lnSpc>
                        <a:spcBef>
                          <a:spcPts val="0"/>
                        </a:spcBef>
                        <a:spcAft>
                          <a:spcPts val="0"/>
                        </a:spcAft>
                      </a:pPr>
                      <a:r>
                        <a:rPr lang="en-US" sz="1200" kern="100" dirty="0">
                          <a:solidFill>
                            <a:schemeClr val="tx1"/>
                          </a:solidFill>
                          <a:effectLst/>
                        </a:rPr>
                        <a:t>High level of</a:t>
                      </a:r>
                    </a:p>
                    <a:p>
                      <a:pPr marL="0" marR="0" algn="l">
                        <a:lnSpc>
                          <a:spcPct val="107000"/>
                        </a:lnSpc>
                        <a:spcBef>
                          <a:spcPts val="0"/>
                        </a:spcBef>
                        <a:spcAft>
                          <a:spcPts val="0"/>
                        </a:spcAft>
                      </a:pPr>
                      <a:r>
                        <a:rPr lang="en-US" sz="1200" kern="100" dirty="0">
                          <a:solidFill>
                            <a:schemeClr val="tx1"/>
                          </a:solidFill>
                          <a:effectLst/>
                        </a:rPr>
                        <a:t> Triglycerides level</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228600" marR="0" algn="just">
                        <a:lnSpc>
                          <a:spcPct val="107000"/>
                        </a:lnSpc>
                        <a:spcBef>
                          <a:spcPts val="0"/>
                        </a:spcBef>
                        <a:spcAft>
                          <a:spcPts val="0"/>
                        </a:spcAft>
                      </a:pPr>
                      <a:r>
                        <a:rPr lang="en-US" sz="1200" kern="100" dirty="0">
                          <a:effectLst/>
                        </a:rPr>
                        <a:t>10-15 years</a:t>
                      </a:r>
                    </a:p>
                    <a:p>
                      <a:pPr marL="228600" marR="0" algn="just">
                        <a:lnSpc>
                          <a:spcPct val="107000"/>
                        </a:lnSpc>
                        <a:spcBef>
                          <a:spcPts val="0"/>
                        </a:spcBef>
                        <a:spcAft>
                          <a:spcPts val="0"/>
                        </a:spcAft>
                      </a:pPr>
                      <a:r>
                        <a:rPr lang="en-US" sz="1200" kern="100" dirty="0">
                          <a:effectLst/>
                        </a:rPr>
                        <a:t>16-35 years</a:t>
                      </a:r>
                    </a:p>
                    <a:p>
                      <a:pPr marL="228600" marR="0" algn="just">
                        <a:lnSpc>
                          <a:spcPct val="107000"/>
                        </a:lnSpc>
                        <a:spcBef>
                          <a:spcPts val="0"/>
                        </a:spcBef>
                        <a:spcAft>
                          <a:spcPts val="0"/>
                        </a:spcAft>
                      </a:pPr>
                      <a:r>
                        <a:rPr lang="en-US" sz="1200" kern="100" dirty="0">
                          <a:effectLst/>
                        </a:rPr>
                        <a:t>36-50 years</a:t>
                      </a:r>
                    </a:p>
                    <a:p>
                      <a:pPr marL="228600" marR="0" algn="just">
                        <a:lnSpc>
                          <a:spcPct val="107000"/>
                        </a:lnSpc>
                        <a:spcBef>
                          <a:spcPts val="0"/>
                        </a:spcBef>
                        <a:spcAft>
                          <a:spcPts val="0"/>
                        </a:spcAft>
                      </a:pPr>
                      <a:r>
                        <a:rPr lang="en-US" sz="1200" kern="100" dirty="0">
                          <a:effectLst/>
                        </a:rPr>
                        <a:t>More than 50 years</a:t>
                      </a:r>
                    </a:p>
                    <a:p>
                      <a:pPr marL="0" marR="0" algn="l">
                        <a:lnSpc>
                          <a:spcPct val="107000"/>
                        </a:lnSpc>
                        <a:spcBef>
                          <a:spcPts val="0"/>
                        </a:spcBef>
                        <a:spcAft>
                          <a:spcPts val="0"/>
                        </a:spcAft>
                      </a:pPr>
                      <a:r>
                        <a:rPr lang="en-US"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228600" marR="0" algn="just">
                        <a:lnSpc>
                          <a:spcPct val="107000"/>
                        </a:lnSpc>
                        <a:spcBef>
                          <a:spcPts val="0"/>
                        </a:spcBef>
                        <a:spcAft>
                          <a:spcPts val="0"/>
                        </a:spcAft>
                      </a:pPr>
                      <a:r>
                        <a:rPr lang="en-US" sz="1200" kern="100" dirty="0">
                          <a:effectLst/>
                        </a:rPr>
                        <a:t>Low</a:t>
                      </a:r>
                    </a:p>
                    <a:p>
                      <a:pPr marL="228600" marR="0" algn="just">
                        <a:lnSpc>
                          <a:spcPct val="107000"/>
                        </a:lnSpc>
                        <a:spcBef>
                          <a:spcPts val="0"/>
                        </a:spcBef>
                        <a:spcAft>
                          <a:spcPts val="0"/>
                        </a:spcAft>
                      </a:pPr>
                      <a:r>
                        <a:rPr lang="en-US" sz="1200" kern="100" dirty="0">
                          <a:effectLst/>
                        </a:rPr>
                        <a:t>Middle</a:t>
                      </a:r>
                    </a:p>
                    <a:p>
                      <a:pPr marL="228600" marR="0" algn="l">
                        <a:lnSpc>
                          <a:spcPct val="107000"/>
                        </a:lnSpc>
                        <a:spcBef>
                          <a:spcPts val="0"/>
                        </a:spcBef>
                        <a:spcAft>
                          <a:spcPts val="0"/>
                        </a:spcAft>
                      </a:pPr>
                      <a:r>
                        <a:rPr lang="en-US" sz="1200" kern="100" dirty="0">
                          <a:effectLst/>
                        </a:rPr>
                        <a:t>high</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228600" marR="0" algn="just">
                        <a:lnSpc>
                          <a:spcPct val="107000"/>
                        </a:lnSpc>
                        <a:spcBef>
                          <a:spcPts val="0"/>
                        </a:spcBef>
                        <a:spcAft>
                          <a:spcPts val="0"/>
                        </a:spcAft>
                      </a:pPr>
                      <a:r>
                        <a:rPr lang="en-US" sz="1200" kern="100" dirty="0">
                          <a:effectLst/>
                        </a:rPr>
                        <a:t> </a:t>
                      </a:r>
                    </a:p>
                    <a:p>
                      <a:pPr marL="0" marR="0" algn="just">
                        <a:lnSpc>
                          <a:spcPct val="107000"/>
                        </a:lnSpc>
                        <a:spcBef>
                          <a:spcPts val="0"/>
                        </a:spcBef>
                        <a:spcAft>
                          <a:spcPts val="0"/>
                        </a:spcAft>
                      </a:pPr>
                      <a:r>
                        <a:rPr lang="en-US" sz="1200" kern="100" dirty="0">
                          <a:effectLst/>
                        </a:rPr>
                        <a:t>Food recommendation</a:t>
                      </a:r>
                    </a:p>
                    <a:p>
                      <a:pPr marL="0" marR="0" algn="just">
                        <a:lnSpc>
                          <a:spcPct val="107000"/>
                        </a:lnSpc>
                        <a:spcBef>
                          <a:spcPts val="0"/>
                        </a:spcBef>
                        <a:spcAft>
                          <a:spcPts val="0"/>
                        </a:spcAft>
                      </a:pPr>
                      <a:r>
                        <a:rPr lang="en-US" sz="1200" kern="100" dirty="0">
                          <a:effectLst/>
                        </a:rPr>
                        <a:t> </a:t>
                      </a:r>
                    </a:p>
                    <a:p>
                      <a:pPr marL="0" marR="0" algn="just">
                        <a:lnSpc>
                          <a:spcPct val="107000"/>
                        </a:lnSpc>
                        <a:spcBef>
                          <a:spcPts val="0"/>
                        </a:spcBef>
                        <a:spcAft>
                          <a:spcPts val="0"/>
                        </a:spcAft>
                      </a:pPr>
                      <a:r>
                        <a:rPr lang="en-US" sz="1200" kern="100" dirty="0">
                          <a:effectLst/>
                        </a:rPr>
                        <a:t>Exercise recommendations</a:t>
                      </a:r>
                    </a:p>
                    <a:p>
                      <a:pPr marL="0" marR="0" algn="l">
                        <a:lnSpc>
                          <a:spcPct val="107000"/>
                        </a:lnSpc>
                        <a:spcBef>
                          <a:spcPts val="0"/>
                        </a:spcBef>
                        <a:spcAft>
                          <a:spcPts val="0"/>
                        </a:spcAft>
                      </a:pPr>
                      <a:r>
                        <a:rPr lang="en-US"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3899406645"/>
                  </a:ext>
                </a:extLst>
              </a:tr>
              <a:tr h="1126589">
                <a:tc>
                  <a:txBody>
                    <a:bodyPr/>
                    <a:lstStyle/>
                    <a:p>
                      <a:pPr marL="0" marR="0" algn="l">
                        <a:lnSpc>
                          <a:spcPct val="107000"/>
                        </a:lnSpc>
                        <a:spcBef>
                          <a:spcPts val="0"/>
                        </a:spcBef>
                        <a:spcAft>
                          <a:spcPts val="0"/>
                        </a:spcAft>
                      </a:pPr>
                      <a:r>
                        <a:rPr lang="en-US" sz="1200" kern="100">
                          <a:solidFill>
                            <a:schemeClr val="tx1"/>
                          </a:solidFill>
                          <a:effectLst/>
                        </a:rPr>
                        <a:t>Abnormal obesity</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228600" marR="0" algn="just">
                        <a:lnSpc>
                          <a:spcPct val="107000"/>
                        </a:lnSpc>
                        <a:spcBef>
                          <a:spcPts val="0"/>
                        </a:spcBef>
                        <a:spcAft>
                          <a:spcPts val="0"/>
                        </a:spcAft>
                      </a:pPr>
                      <a:r>
                        <a:rPr lang="en-US" sz="1200" kern="100" dirty="0">
                          <a:effectLst/>
                        </a:rPr>
                        <a:t>10-15 years</a:t>
                      </a:r>
                    </a:p>
                    <a:p>
                      <a:pPr marL="228600" marR="0" algn="just">
                        <a:lnSpc>
                          <a:spcPct val="107000"/>
                        </a:lnSpc>
                        <a:spcBef>
                          <a:spcPts val="0"/>
                        </a:spcBef>
                        <a:spcAft>
                          <a:spcPts val="0"/>
                        </a:spcAft>
                      </a:pPr>
                      <a:r>
                        <a:rPr lang="en-US" sz="1200" kern="100" dirty="0">
                          <a:effectLst/>
                        </a:rPr>
                        <a:t>16-35 years</a:t>
                      </a:r>
                    </a:p>
                    <a:p>
                      <a:pPr marL="228600" marR="0" algn="just">
                        <a:lnSpc>
                          <a:spcPct val="107000"/>
                        </a:lnSpc>
                        <a:spcBef>
                          <a:spcPts val="0"/>
                        </a:spcBef>
                        <a:spcAft>
                          <a:spcPts val="0"/>
                        </a:spcAft>
                      </a:pPr>
                      <a:r>
                        <a:rPr lang="en-US" sz="1200" kern="100" dirty="0">
                          <a:effectLst/>
                        </a:rPr>
                        <a:t>36-50 years</a:t>
                      </a:r>
                    </a:p>
                    <a:p>
                      <a:pPr marL="228600" marR="0" algn="just">
                        <a:lnSpc>
                          <a:spcPct val="107000"/>
                        </a:lnSpc>
                        <a:spcBef>
                          <a:spcPts val="0"/>
                        </a:spcBef>
                        <a:spcAft>
                          <a:spcPts val="0"/>
                        </a:spcAft>
                      </a:pPr>
                      <a:r>
                        <a:rPr lang="en-US" sz="1200" kern="100" dirty="0">
                          <a:effectLst/>
                        </a:rPr>
                        <a:t>More than 50 years</a:t>
                      </a:r>
                    </a:p>
                    <a:p>
                      <a:pPr marL="0" marR="0" algn="l">
                        <a:lnSpc>
                          <a:spcPct val="107000"/>
                        </a:lnSpc>
                        <a:spcBef>
                          <a:spcPts val="0"/>
                        </a:spcBef>
                        <a:spcAft>
                          <a:spcPts val="0"/>
                        </a:spcAft>
                      </a:pPr>
                      <a:r>
                        <a:rPr lang="en-US"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228600" marR="0" algn="just">
                        <a:lnSpc>
                          <a:spcPct val="107000"/>
                        </a:lnSpc>
                        <a:spcBef>
                          <a:spcPts val="0"/>
                        </a:spcBef>
                        <a:spcAft>
                          <a:spcPts val="0"/>
                        </a:spcAft>
                      </a:pPr>
                      <a:r>
                        <a:rPr lang="en-US" sz="1200" kern="100" dirty="0">
                          <a:effectLst/>
                        </a:rPr>
                        <a:t>Low</a:t>
                      </a:r>
                    </a:p>
                    <a:p>
                      <a:pPr marL="228600" marR="0" algn="just">
                        <a:lnSpc>
                          <a:spcPct val="107000"/>
                        </a:lnSpc>
                        <a:spcBef>
                          <a:spcPts val="0"/>
                        </a:spcBef>
                        <a:spcAft>
                          <a:spcPts val="0"/>
                        </a:spcAft>
                      </a:pPr>
                      <a:r>
                        <a:rPr lang="en-US" sz="1200" kern="100" dirty="0">
                          <a:effectLst/>
                        </a:rPr>
                        <a:t>Middle</a:t>
                      </a:r>
                    </a:p>
                    <a:p>
                      <a:pPr marL="228600" marR="0" algn="l">
                        <a:lnSpc>
                          <a:spcPct val="107000"/>
                        </a:lnSpc>
                        <a:spcBef>
                          <a:spcPts val="0"/>
                        </a:spcBef>
                        <a:spcAft>
                          <a:spcPts val="0"/>
                        </a:spcAft>
                      </a:pPr>
                      <a:r>
                        <a:rPr lang="en-US" sz="1200" kern="100" dirty="0">
                          <a:effectLst/>
                        </a:rPr>
                        <a:t>high</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228600" marR="0" algn="just">
                        <a:lnSpc>
                          <a:spcPct val="107000"/>
                        </a:lnSpc>
                        <a:spcBef>
                          <a:spcPts val="0"/>
                        </a:spcBef>
                        <a:spcAft>
                          <a:spcPts val="0"/>
                        </a:spcAft>
                      </a:pPr>
                      <a:r>
                        <a:rPr lang="en-US" sz="1200" kern="100" dirty="0">
                          <a:effectLst/>
                        </a:rPr>
                        <a:t> </a:t>
                      </a:r>
                    </a:p>
                    <a:p>
                      <a:pPr marL="0" marR="0" algn="just">
                        <a:lnSpc>
                          <a:spcPct val="107000"/>
                        </a:lnSpc>
                        <a:spcBef>
                          <a:spcPts val="0"/>
                        </a:spcBef>
                        <a:spcAft>
                          <a:spcPts val="0"/>
                        </a:spcAft>
                      </a:pPr>
                      <a:r>
                        <a:rPr lang="en-US" sz="1200" kern="100" dirty="0">
                          <a:effectLst/>
                        </a:rPr>
                        <a:t>Food recommendation</a:t>
                      </a:r>
                    </a:p>
                    <a:p>
                      <a:pPr marL="0" marR="0" algn="just">
                        <a:lnSpc>
                          <a:spcPct val="107000"/>
                        </a:lnSpc>
                        <a:spcBef>
                          <a:spcPts val="0"/>
                        </a:spcBef>
                        <a:spcAft>
                          <a:spcPts val="0"/>
                        </a:spcAft>
                      </a:pPr>
                      <a:r>
                        <a:rPr lang="en-US" sz="1200" kern="100" dirty="0">
                          <a:effectLst/>
                        </a:rPr>
                        <a:t> </a:t>
                      </a:r>
                    </a:p>
                    <a:p>
                      <a:pPr marL="0" marR="0" algn="just">
                        <a:lnSpc>
                          <a:spcPct val="107000"/>
                        </a:lnSpc>
                        <a:spcBef>
                          <a:spcPts val="0"/>
                        </a:spcBef>
                        <a:spcAft>
                          <a:spcPts val="0"/>
                        </a:spcAft>
                      </a:pPr>
                      <a:r>
                        <a:rPr lang="en-US" sz="1200" kern="100" dirty="0">
                          <a:effectLst/>
                        </a:rPr>
                        <a:t>Exercise recommendations</a:t>
                      </a:r>
                    </a:p>
                    <a:p>
                      <a:pPr marL="0" marR="0" algn="l">
                        <a:lnSpc>
                          <a:spcPct val="107000"/>
                        </a:lnSpc>
                        <a:spcBef>
                          <a:spcPts val="0"/>
                        </a:spcBef>
                        <a:spcAft>
                          <a:spcPts val="0"/>
                        </a:spcAft>
                      </a:pPr>
                      <a:r>
                        <a:rPr lang="en-US"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1623365338"/>
                  </a:ext>
                </a:extLst>
              </a:tr>
              <a:tr h="1126589">
                <a:tc>
                  <a:txBody>
                    <a:bodyPr/>
                    <a:lstStyle/>
                    <a:p>
                      <a:pPr marL="457200" marR="0" algn="l">
                        <a:lnSpc>
                          <a:spcPct val="107000"/>
                        </a:lnSpc>
                        <a:spcBef>
                          <a:spcPts val="0"/>
                        </a:spcBef>
                        <a:spcAft>
                          <a:spcPts val="0"/>
                        </a:spcAft>
                        <a:tabLst>
                          <a:tab pos="457200" algn="l"/>
                        </a:tabLst>
                      </a:pPr>
                      <a:r>
                        <a:rPr lang="en-US" sz="1200" kern="100">
                          <a:solidFill>
                            <a:schemeClr val="tx1"/>
                          </a:solidFill>
                          <a:effectLst/>
                        </a:rPr>
                        <a:t>High blood pressure</a:t>
                      </a:r>
                      <a:endParaRPr lang="en-US" sz="12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228600" marR="0" algn="just">
                        <a:lnSpc>
                          <a:spcPct val="107000"/>
                        </a:lnSpc>
                        <a:spcBef>
                          <a:spcPts val="0"/>
                        </a:spcBef>
                        <a:spcAft>
                          <a:spcPts val="0"/>
                        </a:spcAft>
                      </a:pPr>
                      <a:r>
                        <a:rPr lang="en-US" sz="1200" kern="100" dirty="0">
                          <a:effectLst/>
                        </a:rPr>
                        <a:t>10-15 years</a:t>
                      </a:r>
                    </a:p>
                    <a:p>
                      <a:pPr marL="228600" marR="0" algn="just">
                        <a:lnSpc>
                          <a:spcPct val="107000"/>
                        </a:lnSpc>
                        <a:spcBef>
                          <a:spcPts val="0"/>
                        </a:spcBef>
                        <a:spcAft>
                          <a:spcPts val="0"/>
                        </a:spcAft>
                      </a:pPr>
                      <a:r>
                        <a:rPr lang="en-US" sz="1200" kern="100" dirty="0">
                          <a:effectLst/>
                        </a:rPr>
                        <a:t>16-35 years</a:t>
                      </a:r>
                    </a:p>
                    <a:p>
                      <a:pPr marL="228600" marR="0" algn="just">
                        <a:lnSpc>
                          <a:spcPct val="107000"/>
                        </a:lnSpc>
                        <a:spcBef>
                          <a:spcPts val="0"/>
                        </a:spcBef>
                        <a:spcAft>
                          <a:spcPts val="0"/>
                        </a:spcAft>
                      </a:pPr>
                      <a:r>
                        <a:rPr lang="en-US" sz="1200" kern="100" dirty="0">
                          <a:effectLst/>
                        </a:rPr>
                        <a:t>36-50 years</a:t>
                      </a:r>
                    </a:p>
                    <a:p>
                      <a:pPr marL="228600" marR="0" algn="just">
                        <a:lnSpc>
                          <a:spcPct val="107000"/>
                        </a:lnSpc>
                        <a:spcBef>
                          <a:spcPts val="0"/>
                        </a:spcBef>
                        <a:spcAft>
                          <a:spcPts val="0"/>
                        </a:spcAft>
                      </a:pPr>
                      <a:r>
                        <a:rPr lang="en-US" sz="1200" kern="100" dirty="0">
                          <a:effectLst/>
                        </a:rPr>
                        <a:t>More than 50 years</a:t>
                      </a:r>
                    </a:p>
                    <a:p>
                      <a:pPr marL="0" marR="0" algn="l">
                        <a:lnSpc>
                          <a:spcPct val="107000"/>
                        </a:lnSpc>
                        <a:spcBef>
                          <a:spcPts val="0"/>
                        </a:spcBef>
                        <a:spcAft>
                          <a:spcPts val="0"/>
                        </a:spcAft>
                      </a:pPr>
                      <a:r>
                        <a:rPr lang="en-US"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228600" marR="0" algn="just">
                        <a:lnSpc>
                          <a:spcPct val="107000"/>
                        </a:lnSpc>
                        <a:spcBef>
                          <a:spcPts val="0"/>
                        </a:spcBef>
                        <a:spcAft>
                          <a:spcPts val="0"/>
                        </a:spcAft>
                      </a:pPr>
                      <a:r>
                        <a:rPr lang="en-US" sz="1200" kern="100">
                          <a:effectLst/>
                        </a:rPr>
                        <a:t>Low</a:t>
                      </a:r>
                    </a:p>
                    <a:p>
                      <a:pPr marL="228600" marR="0" algn="just">
                        <a:lnSpc>
                          <a:spcPct val="107000"/>
                        </a:lnSpc>
                        <a:spcBef>
                          <a:spcPts val="0"/>
                        </a:spcBef>
                        <a:spcAft>
                          <a:spcPts val="0"/>
                        </a:spcAft>
                      </a:pPr>
                      <a:r>
                        <a:rPr lang="en-US" sz="1200" kern="100">
                          <a:effectLst/>
                        </a:rPr>
                        <a:t>Middle</a:t>
                      </a:r>
                    </a:p>
                    <a:p>
                      <a:pPr marL="228600" marR="0" algn="l">
                        <a:lnSpc>
                          <a:spcPct val="107000"/>
                        </a:lnSpc>
                        <a:spcBef>
                          <a:spcPts val="0"/>
                        </a:spcBef>
                        <a:spcAft>
                          <a:spcPts val="0"/>
                        </a:spcAft>
                      </a:pPr>
                      <a:r>
                        <a:rPr lang="en-US" sz="1200" kern="100">
                          <a:effectLst/>
                        </a:rPr>
                        <a:t>high</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228600" marR="0" algn="just">
                        <a:lnSpc>
                          <a:spcPct val="107000"/>
                        </a:lnSpc>
                        <a:spcBef>
                          <a:spcPts val="0"/>
                        </a:spcBef>
                        <a:spcAft>
                          <a:spcPts val="0"/>
                        </a:spcAft>
                      </a:pPr>
                      <a:r>
                        <a:rPr lang="en-US" sz="1200" kern="100" dirty="0">
                          <a:effectLst/>
                        </a:rPr>
                        <a:t> </a:t>
                      </a:r>
                    </a:p>
                    <a:p>
                      <a:pPr marL="0" marR="0" algn="just">
                        <a:lnSpc>
                          <a:spcPct val="107000"/>
                        </a:lnSpc>
                        <a:spcBef>
                          <a:spcPts val="0"/>
                        </a:spcBef>
                        <a:spcAft>
                          <a:spcPts val="0"/>
                        </a:spcAft>
                      </a:pPr>
                      <a:r>
                        <a:rPr lang="en-US" sz="1200" kern="100" dirty="0">
                          <a:effectLst/>
                        </a:rPr>
                        <a:t>Food recommendation</a:t>
                      </a:r>
                    </a:p>
                    <a:p>
                      <a:pPr marL="0" marR="0" algn="just">
                        <a:lnSpc>
                          <a:spcPct val="107000"/>
                        </a:lnSpc>
                        <a:spcBef>
                          <a:spcPts val="0"/>
                        </a:spcBef>
                        <a:spcAft>
                          <a:spcPts val="0"/>
                        </a:spcAft>
                      </a:pPr>
                      <a:r>
                        <a:rPr lang="en-US" sz="1200" kern="100" dirty="0">
                          <a:effectLst/>
                        </a:rPr>
                        <a:t> </a:t>
                      </a:r>
                    </a:p>
                    <a:p>
                      <a:pPr marL="0" marR="0" algn="just">
                        <a:lnSpc>
                          <a:spcPct val="107000"/>
                        </a:lnSpc>
                        <a:spcBef>
                          <a:spcPts val="0"/>
                        </a:spcBef>
                        <a:spcAft>
                          <a:spcPts val="0"/>
                        </a:spcAft>
                      </a:pPr>
                      <a:r>
                        <a:rPr lang="en-US" sz="1200" kern="100" dirty="0">
                          <a:effectLst/>
                        </a:rPr>
                        <a:t>Exercise recommendations</a:t>
                      </a:r>
                    </a:p>
                    <a:p>
                      <a:pPr marL="0" marR="0" algn="l">
                        <a:lnSpc>
                          <a:spcPct val="107000"/>
                        </a:lnSpc>
                        <a:spcBef>
                          <a:spcPts val="0"/>
                        </a:spcBef>
                        <a:spcAft>
                          <a:spcPts val="0"/>
                        </a:spcAft>
                      </a:pPr>
                      <a:r>
                        <a:rPr lang="en-US"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3874323846"/>
                  </a:ext>
                </a:extLst>
              </a:tr>
              <a:tr h="1126589">
                <a:tc>
                  <a:txBody>
                    <a:bodyPr/>
                    <a:lstStyle/>
                    <a:p>
                      <a:pPr marL="0" marR="0" algn="l">
                        <a:lnSpc>
                          <a:spcPct val="107000"/>
                        </a:lnSpc>
                        <a:spcBef>
                          <a:spcPts val="0"/>
                        </a:spcBef>
                        <a:spcAft>
                          <a:spcPts val="0"/>
                        </a:spcAft>
                      </a:pPr>
                      <a:r>
                        <a:rPr lang="en-US" sz="1200" kern="100" dirty="0">
                          <a:solidFill>
                            <a:schemeClr val="tx1"/>
                          </a:solidFill>
                          <a:effectLst/>
                        </a:rPr>
                        <a:t>High plasma glucose level</a:t>
                      </a:r>
                      <a:endParaRPr lang="en-US" sz="12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228600" marR="0" algn="just">
                        <a:lnSpc>
                          <a:spcPct val="107000"/>
                        </a:lnSpc>
                        <a:spcBef>
                          <a:spcPts val="0"/>
                        </a:spcBef>
                        <a:spcAft>
                          <a:spcPts val="0"/>
                        </a:spcAft>
                      </a:pPr>
                      <a:r>
                        <a:rPr lang="en-US" sz="1200" kern="100" dirty="0">
                          <a:effectLst/>
                        </a:rPr>
                        <a:t>10-15 years</a:t>
                      </a:r>
                    </a:p>
                    <a:p>
                      <a:pPr marL="228600" marR="0" algn="just">
                        <a:lnSpc>
                          <a:spcPct val="107000"/>
                        </a:lnSpc>
                        <a:spcBef>
                          <a:spcPts val="0"/>
                        </a:spcBef>
                        <a:spcAft>
                          <a:spcPts val="0"/>
                        </a:spcAft>
                      </a:pPr>
                      <a:r>
                        <a:rPr lang="en-US" sz="1200" kern="100" dirty="0">
                          <a:effectLst/>
                        </a:rPr>
                        <a:t>16-35 years</a:t>
                      </a:r>
                    </a:p>
                    <a:p>
                      <a:pPr marL="228600" marR="0" algn="just">
                        <a:lnSpc>
                          <a:spcPct val="107000"/>
                        </a:lnSpc>
                        <a:spcBef>
                          <a:spcPts val="0"/>
                        </a:spcBef>
                        <a:spcAft>
                          <a:spcPts val="0"/>
                        </a:spcAft>
                      </a:pPr>
                      <a:r>
                        <a:rPr lang="en-US" sz="1200" kern="100" dirty="0">
                          <a:effectLst/>
                        </a:rPr>
                        <a:t>36-50 years</a:t>
                      </a:r>
                    </a:p>
                    <a:p>
                      <a:pPr marL="228600" marR="0" algn="just">
                        <a:lnSpc>
                          <a:spcPct val="107000"/>
                        </a:lnSpc>
                        <a:spcBef>
                          <a:spcPts val="0"/>
                        </a:spcBef>
                        <a:spcAft>
                          <a:spcPts val="0"/>
                        </a:spcAft>
                      </a:pPr>
                      <a:r>
                        <a:rPr lang="en-US" sz="1200" kern="100" dirty="0">
                          <a:effectLst/>
                        </a:rPr>
                        <a:t>More than 50 years</a:t>
                      </a:r>
                    </a:p>
                    <a:p>
                      <a:pPr marL="0" marR="0" algn="l">
                        <a:lnSpc>
                          <a:spcPct val="107000"/>
                        </a:lnSpc>
                        <a:spcBef>
                          <a:spcPts val="0"/>
                        </a:spcBef>
                        <a:spcAft>
                          <a:spcPts val="0"/>
                        </a:spcAft>
                      </a:pPr>
                      <a:r>
                        <a:rPr lang="en-US"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228600" marR="0" algn="just">
                        <a:lnSpc>
                          <a:spcPct val="107000"/>
                        </a:lnSpc>
                        <a:spcBef>
                          <a:spcPts val="0"/>
                        </a:spcBef>
                        <a:spcAft>
                          <a:spcPts val="0"/>
                        </a:spcAft>
                      </a:pPr>
                      <a:r>
                        <a:rPr lang="en-US" sz="1200" kern="100">
                          <a:effectLst/>
                        </a:rPr>
                        <a:t>Low</a:t>
                      </a:r>
                    </a:p>
                    <a:p>
                      <a:pPr marL="228600" marR="0" algn="just">
                        <a:lnSpc>
                          <a:spcPct val="107000"/>
                        </a:lnSpc>
                        <a:spcBef>
                          <a:spcPts val="0"/>
                        </a:spcBef>
                        <a:spcAft>
                          <a:spcPts val="0"/>
                        </a:spcAft>
                      </a:pPr>
                      <a:r>
                        <a:rPr lang="en-US" sz="1200" kern="100">
                          <a:effectLst/>
                        </a:rPr>
                        <a:t>Middle</a:t>
                      </a:r>
                    </a:p>
                    <a:p>
                      <a:pPr marL="228600" marR="0" algn="l">
                        <a:lnSpc>
                          <a:spcPct val="107000"/>
                        </a:lnSpc>
                        <a:spcBef>
                          <a:spcPts val="0"/>
                        </a:spcBef>
                        <a:spcAft>
                          <a:spcPts val="0"/>
                        </a:spcAft>
                      </a:pPr>
                      <a:r>
                        <a:rPr lang="en-US" sz="1200" kern="100">
                          <a:effectLst/>
                        </a:rPr>
                        <a:t>high</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tc>
                  <a:txBody>
                    <a:bodyPr/>
                    <a:lstStyle/>
                    <a:p>
                      <a:pPr marL="228600" marR="0" algn="just">
                        <a:lnSpc>
                          <a:spcPct val="107000"/>
                        </a:lnSpc>
                        <a:spcBef>
                          <a:spcPts val="0"/>
                        </a:spcBef>
                        <a:spcAft>
                          <a:spcPts val="0"/>
                        </a:spcAft>
                      </a:pPr>
                      <a:r>
                        <a:rPr lang="en-US" sz="1200" kern="100" dirty="0">
                          <a:effectLst/>
                        </a:rPr>
                        <a:t> </a:t>
                      </a:r>
                    </a:p>
                    <a:p>
                      <a:pPr marL="0" marR="0" algn="just">
                        <a:lnSpc>
                          <a:spcPct val="107000"/>
                        </a:lnSpc>
                        <a:spcBef>
                          <a:spcPts val="0"/>
                        </a:spcBef>
                        <a:spcAft>
                          <a:spcPts val="0"/>
                        </a:spcAft>
                      </a:pPr>
                      <a:r>
                        <a:rPr lang="en-US" sz="1200" kern="100" dirty="0">
                          <a:effectLst/>
                        </a:rPr>
                        <a:t>Food recommendation</a:t>
                      </a:r>
                    </a:p>
                    <a:p>
                      <a:pPr marL="0" marR="0" algn="just">
                        <a:lnSpc>
                          <a:spcPct val="107000"/>
                        </a:lnSpc>
                        <a:spcBef>
                          <a:spcPts val="0"/>
                        </a:spcBef>
                        <a:spcAft>
                          <a:spcPts val="0"/>
                        </a:spcAft>
                      </a:pPr>
                      <a:r>
                        <a:rPr lang="en-US" sz="1200" kern="100" dirty="0">
                          <a:effectLst/>
                        </a:rPr>
                        <a:t> </a:t>
                      </a:r>
                    </a:p>
                    <a:p>
                      <a:pPr marL="0" marR="0" algn="just">
                        <a:lnSpc>
                          <a:spcPct val="107000"/>
                        </a:lnSpc>
                        <a:spcBef>
                          <a:spcPts val="0"/>
                        </a:spcBef>
                        <a:spcAft>
                          <a:spcPts val="0"/>
                        </a:spcAft>
                      </a:pPr>
                      <a:r>
                        <a:rPr lang="en-US" sz="1200" kern="100" dirty="0">
                          <a:effectLst/>
                        </a:rPr>
                        <a:t>Exercise recommendations</a:t>
                      </a:r>
                    </a:p>
                    <a:p>
                      <a:pPr marL="0" marR="0" algn="l">
                        <a:lnSpc>
                          <a:spcPct val="107000"/>
                        </a:lnSpc>
                        <a:spcBef>
                          <a:spcPts val="0"/>
                        </a:spcBef>
                        <a:spcAft>
                          <a:spcPts val="0"/>
                        </a:spcAft>
                      </a:pPr>
                      <a:r>
                        <a:rPr lang="en-US" sz="1200" kern="100" dirty="0">
                          <a:effectLst/>
                        </a:rPr>
                        <a:t> </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6">
                        <a:lumMod val="40000"/>
                        <a:lumOff val="60000"/>
                      </a:schemeClr>
                    </a:solidFill>
                  </a:tcPr>
                </a:tc>
                <a:extLst>
                  <a:ext uri="{0D108BD9-81ED-4DB2-BD59-A6C34878D82A}">
                    <a16:rowId xmlns:a16="http://schemas.microsoft.com/office/drawing/2014/main" val="1510694377"/>
                  </a:ext>
                </a:extLst>
              </a:tr>
            </a:tbl>
          </a:graphicData>
        </a:graphic>
      </p:graphicFrame>
      <p:sp>
        <p:nvSpPr>
          <p:cNvPr id="10" name="TextBox 9">
            <a:extLst>
              <a:ext uri="{FF2B5EF4-FFF2-40B4-BE49-F238E27FC236}">
                <a16:creationId xmlns:a16="http://schemas.microsoft.com/office/drawing/2014/main" id="{CF20519F-5E04-2FA5-EB8B-F5B429060CF6}"/>
              </a:ext>
            </a:extLst>
          </p:cNvPr>
          <p:cNvSpPr txBox="1"/>
          <p:nvPr/>
        </p:nvSpPr>
        <p:spPr>
          <a:xfrm>
            <a:off x="199074" y="1728738"/>
            <a:ext cx="4809398" cy="2382960"/>
          </a:xfrm>
          <a:prstGeom prst="rect">
            <a:avLst/>
          </a:prstGeom>
          <a:noFill/>
        </p:spPr>
        <p:txBody>
          <a:bodyPr wrap="square">
            <a:spAutoFit/>
          </a:bodyPr>
          <a:lstStyle/>
          <a:p>
            <a:pPr marL="228600" marR="0" algn="l">
              <a:lnSpc>
                <a:spcPct val="107000"/>
              </a:lnSpc>
              <a:spcBef>
                <a:spcPts val="0"/>
              </a:spcBef>
              <a:spcAft>
                <a:spcPts val="0"/>
              </a:spcAft>
            </a:pPr>
            <a:r>
              <a:rPr lang="en-US" sz="2000" b="1" kern="100" dirty="0">
                <a:solidFill>
                  <a:srgbClr val="7030A0"/>
                </a:solidFill>
                <a:effectLst/>
              </a:rPr>
              <a:t>In age range:</a:t>
            </a:r>
          </a:p>
          <a:p>
            <a:pPr marL="228600" marR="0" algn="l">
              <a:lnSpc>
                <a:spcPct val="107000"/>
              </a:lnSpc>
              <a:spcBef>
                <a:spcPts val="0"/>
              </a:spcBef>
              <a:spcAft>
                <a:spcPts val="0"/>
              </a:spcAft>
            </a:pPr>
            <a:r>
              <a:rPr lang="en-US" sz="2000" b="1" kern="100" dirty="0">
                <a:solidFill>
                  <a:srgbClr val="7030A0"/>
                </a:solidFill>
              </a:rPr>
              <a:t>If the person </a:t>
            </a:r>
            <a:r>
              <a:rPr lang="en-US" sz="2000" b="1" kern="100" dirty="0">
                <a:solidFill>
                  <a:srgbClr val="7030A0"/>
                </a:solidFill>
                <a:effectLst/>
              </a:rPr>
              <a:t>Less than 10 years old,</a:t>
            </a:r>
          </a:p>
          <a:p>
            <a:pPr marL="228600" marR="0" algn="l">
              <a:lnSpc>
                <a:spcPct val="107000"/>
              </a:lnSpc>
              <a:spcBef>
                <a:spcPts val="0"/>
              </a:spcBef>
              <a:spcAft>
                <a:spcPts val="0"/>
              </a:spcAft>
            </a:pPr>
            <a:r>
              <a:rPr lang="en-US" sz="2000" b="1" kern="100" dirty="0">
                <a:solidFill>
                  <a:srgbClr val="7030A0"/>
                </a:solidFill>
                <a:effectLst/>
              </a:rPr>
              <a:t> </a:t>
            </a:r>
            <a:r>
              <a:rPr lang="en-US" sz="2000" b="1" kern="100" dirty="0">
                <a:solidFill>
                  <a:srgbClr val="7030A0"/>
                </a:solidFill>
              </a:rPr>
              <a:t>system displays this message!</a:t>
            </a:r>
          </a:p>
          <a:p>
            <a:pPr marL="228600" marR="0" algn="l">
              <a:lnSpc>
                <a:spcPct val="107000"/>
              </a:lnSpc>
              <a:spcBef>
                <a:spcPts val="0"/>
              </a:spcBef>
              <a:spcAft>
                <a:spcPts val="0"/>
              </a:spcAft>
            </a:pPr>
            <a:endParaRPr lang="en-US" sz="2000" b="1" kern="100" dirty="0">
              <a:solidFill>
                <a:srgbClr val="7030A0"/>
              </a:solidFill>
            </a:endParaRPr>
          </a:p>
          <a:p>
            <a:pPr marL="228600">
              <a:lnSpc>
                <a:spcPct val="107000"/>
              </a:lnSpc>
            </a:pPr>
            <a:r>
              <a:rPr lang="en-US" sz="2000" b="1" kern="100" dirty="0">
                <a:solidFill>
                  <a:srgbClr val="FF0000"/>
                </a:solidFill>
              </a:rPr>
              <a:t> </a:t>
            </a:r>
            <a:r>
              <a:rPr lang="en-US" sz="2000" b="1" kern="100" dirty="0"/>
              <a:t>“If the person </a:t>
            </a:r>
            <a:r>
              <a:rPr lang="en-US" sz="2000" b="1" kern="100" dirty="0">
                <a:effectLst/>
              </a:rPr>
              <a:t>Less than 10 years old,</a:t>
            </a:r>
          </a:p>
          <a:p>
            <a:pPr marL="228600" marR="0" algn="l">
              <a:lnSpc>
                <a:spcPct val="107000"/>
              </a:lnSpc>
              <a:spcBef>
                <a:spcPts val="0"/>
              </a:spcBef>
              <a:spcAft>
                <a:spcPts val="0"/>
              </a:spcAft>
            </a:pPr>
            <a:r>
              <a:rPr lang="en-US" sz="2000" b="1" kern="100" dirty="0"/>
              <a:t>you must get the medical advices and meet your doctor”</a:t>
            </a:r>
            <a:endParaRPr lang="en-US" sz="2000" b="1" kern="100" dirty="0">
              <a:effectLst/>
            </a:endParaRPr>
          </a:p>
        </p:txBody>
      </p:sp>
    </p:spTree>
    <p:extLst>
      <p:ext uri="{BB962C8B-B14F-4D97-AF65-F5344CB8AC3E}">
        <p14:creationId xmlns:p14="http://schemas.microsoft.com/office/powerpoint/2010/main" val="24393262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762" name="Rectangle 3174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2">
            <a:extLst>
              <a:ext uri="{FF2B5EF4-FFF2-40B4-BE49-F238E27FC236}">
                <a16:creationId xmlns:a16="http://schemas.microsoft.com/office/drawing/2014/main" id="{3DF22FE6-6F09-4CA7-D409-28A757F7CE61}"/>
              </a:ext>
            </a:extLst>
          </p:cNvPr>
          <p:cNvSpPr>
            <a:spLocks noChangeArrowheads="1"/>
          </p:cNvSpPr>
          <p:nvPr/>
        </p:nvSpPr>
        <p:spPr bwMode="auto">
          <a:xfrm>
            <a:off x="630936" y="640080"/>
            <a:ext cx="4818888" cy="148132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lnSpcReduction="10000"/>
          </a:bodyPr>
          <a:lstStyle/>
          <a:p>
            <a:pPr fontAlgn="base">
              <a:lnSpc>
                <a:spcPct val="90000"/>
              </a:lnSpc>
              <a:spcBef>
                <a:spcPct val="0"/>
              </a:spcBef>
              <a:spcAft>
                <a:spcPts val="600"/>
              </a:spcAft>
            </a:pPr>
            <a:r>
              <a:rPr kumimoji="0" lang="en-US" altLang="en-US" sz="3200" b="1" i="0" u="none" strike="noStrike" cap="none" normalizeH="0" baseline="0" dirty="0">
                <a:ln>
                  <a:noFill/>
                </a:ln>
                <a:solidFill>
                  <a:srgbClr val="FF0000"/>
                </a:solidFill>
                <a:effectLst/>
                <a:latin typeface="+mj-lt"/>
                <a:ea typeface="+mj-ea"/>
                <a:cs typeface="+mj-cs"/>
              </a:rPr>
              <a:t>What is the Background?</a:t>
            </a:r>
            <a:endParaRPr kumimoji="0" lang="en-US" altLang="en-US" sz="3200" b="0" i="0" u="none" strike="noStrike" cap="none" normalizeH="0" baseline="0" dirty="0">
              <a:ln>
                <a:noFill/>
              </a:ln>
              <a:solidFill>
                <a:srgbClr val="FF0000"/>
              </a:solidFill>
              <a:effectLst/>
              <a:latin typeface="+mj-lt"/>
              <a:ea typeface="+mj-ea"/>
              <a:cs typeface="+mj-cs"/>
            </a:endParaRPr>
          </a:p>
          <a:p>
            <a:pPr marL="0" marR="0" lvl="0" indent="0" fontAlgn="base">
              <a:lnSpc>
                <a:spcPct val="90000"/>
              </a:lnSpc>
              <a:spcBef>
                <a:spcPct val="0"/>
              </a:spcBef>
              <a:spcAft>
                <a:spcPts val="600"/>
              </a:spcAft>
              <a:buClrTx/>
              <a:buSzTx/>
              <a:tabLst/>
            </a:pPr>
            <a:r>
              <a:rPr kumimoji="0" lang="en-US" altLang="en-US" sz="3000" b="1" i="0" u="none" strike="noStrike" kern="1200" cap="none" normalizeH="0" baseline="0" dirty="0">
                <a:ln>
                  <a:noFill/>
                </a:ln>
                <a:solidFill>
                  <a:schemeClr val="tx1"/>
                </a:solidFill>
                <a:effectLst/>
                <a:latin typeface="+mj-lt"/>
                <a:ea typeface="+mj-ea"/>
                <a:cs typeface="+mj-cs"/>
              </a:rPr>
              <a:t>There are five main factors in Metabolic syndromes</a:t>
            </a:r>
            <a:endParaRPr kumimoji="0" lang="en-US" altLang="en-US" sz="3000" b="0" i="0" u="none" strike="noStrike" kern="1200" cap="none" normalizeH="0" baseline="0" dirty="0">
              <a:ln>
                <a:noFill/>
              </a:ln>
              <a:solidFill>
                <a:schemeClr val="tx1"/>
              </a:solidFill>
              <a:effectLst/>
              <a:latin typeface="+mj-lt"/>
              <a:ea typeface="+mj-ea"/>
              <a:cs typeface="+mj-cs"/>
            </a:endParaRPr>
          </a:p>
          <a:p>
            <a:pPr marL="0" marR="0" lvl="0" indent="0" fontAlgn="base">
              <a:lnSpc>
                <a:spcPct val="90000"/>
              </a:lnSpc>
              <a:spcBef>
                <a:spcPct val="0"/>
              </a:spcBef>
              <a:spcAft>
                <a:spcPts val="600"/>
              </a:spcAft>
              <a:buClrTx/>
              <a:buSzTx/>
              <a:tabLst/>
            </a:pPr>
            <a:endParaRPr kumimoji="0" lang="en-US" altLang="en-US" sz="3000" b="0" i="0" u="none" strike="noStrike" kern="1200" cap="none" normalizeH="0" baseline="0" dirty="0">
              <a:ln>
                <a:noFill/>
              </a:ln>
              <a:solidFill>
                <a:schemeClr val="tx1"/>
              </a:solidFill>
              <a:effectLst/>
              <a:latin typeface="+mj-lt"/>
              <a:ea typeface="+mj-ea"/>
              <a:cs typeface="+mj-cs"/>
            </a:endParaRPr>
          </a:p>
        </p:txBody>
      </p:sp>
      <p:sp>
        <p:nvSpPr>
          <p:cNvPr id="3176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3">
            <a:extLst>
              <a:ext uri="{FF2B5EF4-FFF2-40B4-BE49-F238E27FC236}">
                <a16:creationId xmlns:a16="http://schemas.microsoft.com/office/drawing/2014/main" id="{80A6B936-B9FD-9B4E-06B3-9324C5102C54}"/>
              </a:ext>
            </a:extLst>
          </p:cNvPr>
          <p:cNvSpPr>
            <a:spLocks noChangeArrowheads="1"/>
          </p:cNvSpPr>
          <p:nvPr/>
        </p:nvSpPr>
        <p:spPr bwMode="auto">
          <a:xfrm>
            <a:off x="630936" y="2660904"/>
            <a:ext cx="5312664" cy="35478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effectLst/>
              </a:rPr>
              <a:t>Abdominal obesity</a:t>
            </a:r>
            <a:endParaRPr kumimoji="0" lang="en-US" altLang="en-US" sz="22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effectLst/>
              </a:rPr>
              <a:t>High triglycerides</a:t>
            </a:r>
            <a:endParaRPr kumimoji="0" lang="en-US" altLang="en-US" sz="22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effectLst/>
              </a:rPr>
              <a:t>Cholesterol level</a:t>
            </a:r>
            <a:endParaRPr kumimoji="0" lang="en-US" altLang="en-US" sz="22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effectLst/>
              </a:rPr>
              <a:t>high blood pressure</a:t>
            </a:r>
            <a:endParaRPr kumimoji="0" lang="en-US" altLang="en-US" sz="2200" b="0" i="0" u="none" strike="noStrike" cap="none" normalizeH="0" baseline="0" dirty="0">
              <a:ln>
                <a:noFill/>
              </a:ln>
              <a:effectLst/>
            </a:endParaRPr>
          </a:p>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2200" b="1" i="0" u="none" strike="noStrike" cap="none" normalizeH="0" baseline="0" dirty="0">
                <a:ln>
                  <a:noFill/>
                </a:ln>
                <a:effectLst/>
              </a:rPr>
              <a:t> High plasma glucose</a:t>
            </a:r>
            <a:endParaRPr kumimoji="0" lang="en-US" altLang="en-US" sz="2200" b="0" i="0" u="none" strike="noStrike" cap="none" normalizeH="0" baseline="0" dirty="0">
              <a:ln>
                <a:noFill/>
              </a:ln>
              <a:effectLst/>
            </a:endParaRPr>
          </a:p>
          <a:p>
            <a:pPr marR="0" lvl="0" fontAlgn="base">
              <a:lnSpc>
                <a:spcPct val="90000"/>
              </a:lnSpc>
              <a:spcBef>
                <a:spcPct val="0"/>
              </a:spcBef>
              <a:spcAft>
                <a:spcPts val="600"/>
              </a:spcAft>
              <a:buClrTx/>
              <a:buSzTx/>
              <a:tabLst/>
            </a:pPr>
            <a:endParaRPr kumimoji="0" lang="en-US" altLang="en-US" sz="2200" b="1" i="0" u="none" strike="noStrike" cap="none" normalizeH="0" baseline="0" dirty="0">
              <a:ln>
                <a:noFill/>
              </a:ln>
              <a:effectLst/>
            </a:endParaRPr>
          </a:p>
          <a:p>
            <a:pPr marR="0" lvl="0" fontAlgn="base">
              <a:lnSpc>
                <a:spcPct val="90000"/>
              </a:lnSpc>
              <a:spcBef>
                <a:spcPct val="0"/>
              </a:spcBef>
              <a:spcAft>
                <a:spcPts val="600"/>
              </a:spcAft>
              <a:buClrTx/>
              <a:buSzTx/>
              <a:tabLst/>
            </a:pPr>
            <a:r>
              <a:rPr kumimoji="0" lang="en-US" altLang="en-US" sz="2200" i="0" u="none" strike="noStrike" cap="none" normalizeH="0" baseline="0" dirty="0">
                <a:ln>
                  <a:noFill/>
                </a:ln>
                <a:effectLst/>
              </a:rPr>
              <a:t>If there are 3 of those 5 reasons, we can call that person has Metabolic Syndromes.</a:t>
            </a:r>
          </a:p>
        </p:txBody>
      </p:sp>
      <p:pic>
        <p:nvPicPr>
          <p:cNvPr id="31745" name="Picture 10" descr="Diagram&#10;&#10;Description automatically generated">
            <a:extLst>
              <a:ext uri="{FF2B5EF4-FFF2-40B4-BE49-F238E27FC236}">
                <a16:creationId xmlns:a16="http://schemas.microsoft.com/office/drawing/2014/main" id="{80D2CBA1-2859-376D-9DFF-A58F56C0848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692675"/>
            <a:ext cx="5458968" cy="5472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text&#10;&#10;Description automatically generated">
            <a:extLst>
              <a:ext uri="{FF2B5EF4-FFF2-40B4-BE49-F238E27FC236}">
                <a16:creationId xmlns:a16="http://schemas.microsoft.com/office/drawing/2014/main" id="{143F3CF3-C834-E9CC-ABE2-08CB8725A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694" y="6442636"/>
            <a:ext cx="1396338" cy="308994"/>
          </a:xfrm>
          <a:prstGeom prst="rect">
            <a:avLst/>
          </a:prstGeom>
        </p:spPr>
      </p:pic>
    </p:spTree>
    <p:extLst>
      <p:ext uri="{BB962C8B-B14F-4D97-AF65-F5344CB8AC3E}">
        <p14:creationId xmlns:p14="http://schemas.microsoft.com/office/powerpoint/2010/main" val="4419594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B73A0B6-7685-D6E0-3ACA-927686CDF0E8}"/>
              </a:ext>
            </a:extLst>
          </p:cNvPr>
          <p:cNvSpPr txBox="1"/>
          <p:nvPr/>
        </p:nvSpPr>
        <p:spPr>
          <a:xfrm>
            <a:off x="2024743" y="149075"/>
            <a:ext cx="7893698" cy="2451953"/>
          </a:xfrm>
          <a:prstGeom prst="rect">
            <a:avLst/>
          </a:prstGeom>
          <a:noFill/>
        </p:spPr>
        <p:txBody>
          <a:bodyPr wrap="square">
            <a:spAutoFit/>
          </a:bodyPr>
          <a:lstStyle/>
          <a:p>
            <a:pPr marL="0" marR="0" algn="ctr">
              <a:lnSpc>
                <a:spcPct val="110000"/>
              </a:lnSpc>
              <a:spcBef>
                <a:spcPts val="0"/>
              </a:spcBef>
              <a:spcAft>
                <a:spcPts val="600"/>
              </a:spcAft>
            </a:pPr>
            <a:r>
              <a:rPr lang="en-US" sz="3200" b="1" dirty="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a:t>W</a:t>
            </a:r>
            <a:r>
              <a:rPr lang="en-US" sz="32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hat </a:t>
            </a:r>
            <a:r>
              <a:rPr lang="en-US" sz="3200" b="1" dirty="0">
                <a:solidFill>
                  <a:srgbClr val="FF0000"/>
                </a:solidFill>
                <a:latin typeface="Cambria Math" panose="02040503050406030204" pitchFamily="18" charset="0"/>
                <a:ea typeface="Times New Roman" panose="02020603050405020304" pitchFamily="18" charset="0"/>
                <a:cs typeface="Times New Roman" panose="02020603050405020304" pitchFamily="18" charset="0"/>
              </a:rPr>
              <a:t>are</a:t>
            </a:r>
            <a:r>
              <a:rPr lang="en-US" sz="32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the Research Gap &amp; Novelties?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gn="ctr">
              <a:lnSpc>
                <a:spcPct val="110000"/>
              </a:lnSpc>
              <a:spcBef>
                <a:spcPts val="0"/>
              </a:spcBef>
              <a:spcAft>
                <a:spcPts val="600"/>
              </a:spcAft>
            </a:pPr>
            <a:r>
              <a:rPr lang="en-US" sz="36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10000"/>
              </a:lnSpc>
              <a:spcBef>
                <a:spcPts val="0"/>
              </a:spcBef>
              <a:spcAft>
                <a:spcPts val="60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gn="ctr">
              <a:lnSpc>
                <a:spcPct val="110000"/>
              </a:lnSpc>
              <a:spcBef>
                <a:spcPts val="0"/>
              </a:spcBef>
              <a:spcAft>
                <a:spcPts val="600"/>
              </a:spcAft>
            </a:pPr>
            <a:r>
              <a:rPr lang="en-US" sz="32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7927E4A3-569D-EBBD-1450-53C415356437}"/>
              </a:ext>
            </a:extLst>
          </p:cNvPr>
          <p:cNvGraphicFramePr>
            <a:graphicFrameLocks noGrp="1"/>
          </p:cNvGraphicFramePr>
          <p:nvPr>
            <p:extLst>
              <p:ext uri="{D42A27DB-BD31-4B8C-83A1-F6EECF244321}">
                <p14:modId xmlns:p14="http://schemas.microsoft.com/office/powerpoint/2010/main" val="1810805880"/>
              </p:ext>
            </p:extLst>
          </p:nvPr>
        </p:nvGraphicFramePr>
        <p:xfrm>
          <a:off x="755780" y="1282072"/>
          <a:ext cx="10907486" cy="4998111"/>
        </p:xfrm>
        <a:graphic>
          <a:graphicData uri="http://schemas.openxmlformats.org/drawingml/2006/table">
            <a:tbl>
              <a:tblPr firstRow="1" firstCol="1" bandRow="1">
                <a:effectLst>
                  <a:outerShdw blurRad="63500" sx="102000" sy="102000" algn="ctr" rotWithShape="0">
                    <a:prstClr val="black">
                      <a:alpha val="40000"/>
                    </a:prstClr>
                  </a:outerShdw>
                </a:effectLst>
                <a:tableStyleId>{93296810-A885-4BE3-A3E7-6D5BEEA58F35}</a:tableStyleId>
              </a:tblPr>
              <a:tblGrid>
                <a:gridCol w="2147878">
                  <a:extLst>
                    <a:ext uri="{9D8B030D-6E8A-4147-A177-3AD203B41FA5}">
                      <a16:colId xmlns:a16="http://schemas.microsoft.com/office/drawing/2014/main" val="1474798533"/>
                    </a:ext>
                  </a:extLst>
                </a:gridCol>
                <a:gridCol w="2934744">
                  <a:extLst>
                    <a:ext uri="{9D8B030D-6E8A-4147-A177-3AD203B41FA5}">
                      <a16:colId xmlns:a16="http://schemas.microsoft.com/office/drawing/2014/main" val="4140207887"/>
                    </a:ext>
                  </a:extLst>
                </a:gridCol>
                <a:gridCol w="5824864">
                  <a:extLst>
                    <a:ext uri="{9D8B030D-6E8A-4147-A177-3AD203B41FA5}">
                      <a16:colId xmlns:a16="http://schemas.microsoft.com/office/drawing/2014/main" val="558435711"/>
                    </a:ext>
                  </a:extLst>
                </a:gridCol>
              </a:tblGrid>
              <a:tr h="290792">
                <a:tc>
                  <a:txBody>
                    <a:bodyPr/>
                    <a:lstStyle/>
                    <a:p>
                      <a:pPr marL="0" marR="0">
                        <a:lnSpc>
                          <a:spcPct val="107000"/>
                        </a:lnSpc>
                        <a:spcBef>
                          <a:spcPts val="0"/>
                        </a:spcBef>
                        <a:spcAft>
                          <a:spcPts val="0"/>
                        </a:spcAft>
                      </a:pPr>
                      <a:r>
                        <a:rPr lang="en-US" sz="900" u="none" strike="noStrike"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2586" marR="62586" marT="0" marB="0">
                    <a:solidFill>
                      <a:schemeClr val="accent6">
                        <a:lumMod val="20000"/>
                        <a:lumOff val="80000"/>
                      </a:schemeClr>
                    </a:solidFill>
                  </a:tcPr>
                </a:tc>
                <a:tc>
                  <a:txBody>
                    <a:bodyPr/>
                    <a:lstStyle/>
                    <a:p>
                      <a:pPr marL="0" marR="0">
                        <a:lnSpc>
                          <a:spcPct val="107000"/>
                        </a:lnSpc>
                        <a:spcBef>
                          <a:spcPts val="0"/>
                        </a:spcBef>
                        <a:spcAft>
                          <a:spcPts val="0"/>
                        </a:spcAft>
                      </a:pPr>
                      <a:r>
                        <a:rPr lang="en-US" sz="1800" dirty="0">
                          <a:solidFill>
                            <a:schemeClr val="tx1"/>
                          </a:solidFill>
                          <a:effectLst/>
                        </a:rPr>
                        <a:t>Previous </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2586" marR="62586" marT="0" marB="0">
                    <a:solidFill>
                      <a:schemeClr val="accent6">
                        <a:lumMod val="20000"/>
                        <a:lumOff val="80000"/>
                      </a:schemeClr>
                    </a:solidFill>
                  </a:tcPr>
                </a:tc>
                <a:tc>
                  <a:txBody>
                    <a:bodyPr/>
                    <a:lstStyle/>
                    <a:p>
                      <a:pPr marL="0" marR="0">
                        <a:lnSpc>
                          <a:spcPct val="107000"/>
                        </a:lnSpc>
                        <a:spcBef>
                          <a:spcPts val="0"/>
                        </a:spcBef>
                        <a:spcAft>
                          <a:spcPts val="0"/>
                        </a:spcAft>
                      </a:pPr>
                      <a:r>
                        <a:rPr lang="en-US" sz="1800" dirty="0">
                          <a:solidFill>
                            <a:schemeClr val="tx1"/>
                          </a:solidFill>
                          <a:effectLst/>
                        </a:rPr>
                        <a:t>Our system</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2586" marR="62586" marT="0" marB="0">
                    <a:solidFill>
                      <a:schemeClr val="accent6">
                        <a:lumMod val="20000"/>
                        <a:lumOff val="80000"/>
                      </a:schemeClr>
                    </a:solidFill>
                  </a:tcPr>
                </a:tc>
                <a:extLst>
                  <a:ext uri="{0D108BD9-81ED-4DB2-BD59-A6C34878D82A}">
                    <a16:rowId xmlns:a16="http://schemas.microsoft.com/office/drawing/2014/main" val="3395651699"/>
                  </a:ext>
                </a:extLst>
              </a:tr>
              <a:tr h="708181">
                <a:tc>
                  <a:txBody>
                    <a:bodyPr/>
                    <a:lstStyle/>
                    <a:p>
                      <a:pPr marL="0" marR="0">
                        <a:lnSpc>
                          <a:spcPct val="107000"/>
                        </a:lnSpc>
                        <a:spcBef>
                          <a:spcPts val="0"/>
                        </a:spcBef>
                        <a:spcAft>
                          <a:spcPts val="0"/>
                        </a:spcAft>
                      </a:pPr>
                      <a:r>
                        <a:rPr lang="en-US" sz="1600" dirty="0">
                          <a:solidFill>
                            <a:schemeClr val="tx1"/>
                          </a:solidFill>
                          <a:effectLst/>
                        </a:rPr>
                        <a:t>Used technologies and predicting disease.</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2586" marR="62586" marT="0" marB="0">
                    <a:solidFill>
                      <a:schemeClr val="accent3">
                        <a:lumMod val="20000"/>
                        <a:lumOff val="80000"/>
                      </a:schemeClr>
                    </a:solidFill>
                  </a:tcPr>
                </a:tc>
                <a:tc>
                  <a:txBody>
                    <a:bodyPr/>
                    <a:lstStyle/>
                    <a:p>
                      <a:pPr marL="0" marR="0">
                        <a:lnSpc>
                          <a:spcPct val="107000"/>
                        </a:lnSpc>
                        <a:spcBef>
                          <a:spcPts val="0"/>
                        </a:spcBef>
                        <a:spcAft>
                          <a:spcPts val="0"/>
                        </a:spcAft>
                      </a:pPr>
                      <a:endParaRPr lang="en-US" sz="1400" dirty="0">
                        <a:effectLst/>
                      </a:endParaRPr>
                    </a:p>
                    <a:p>
                      <a:pPr marL="0" marR="0">
                        <a:lnSpc>
                          <a:spcPct val="107000"/>
                        </a:lnSpc>
                        <a:spcBef>
                          <a:spcPts val="0"/>
                        </a:spcBef>
                        <a:spcAft>
                          <a:spcPts val="0"/>
                        </a:spcAft>
                      </a:pPr>
                      <a:r>
                        <a:rPr lang="en-US" sz="1400" dirty="0">
                          <a:effectLst/>
                        </a:rPr>
                        <a:t>Only using Deep learning or </a:t>
                      </a:r>
                      <a:r>
                        <a:rPr lang="en-US" sz="1400" b="0" dirty="0">
                          <a:effectLst/>
                        </a:rPr>
                        <a:t>Machine learning </a:t>
                      </a:r>
                      <a:r>
                        <a:rPr lang="en-US" sz="1400" dirty="0">
                          <a:effectLst/>
                        </a:rPr>
                        <a:t>[8],[11],[12] and electronic health records to diagnose disease [10].</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586" marR="62586" marT="0" marB="0">
                    <a:solidFill>
                      <a:schemeClr val="accent6">
                        <a:lumMod val="20000"/>
                        <a:lumOff val="80000"/>
                      </a:schemeClr>
                    </a:solidFill>
                  </a:tcPr>
                </a:tc>
                <a:tc>
                  <a:txBody>
                    <a:bodyPr/>
                    <a:lstStyle/>
                    <a:p>
                      <a:pPr marL="0" marR="0">
                        <a:lnSpc>
                          <a:spcPct val="107000"/>
                        </a:lnSpc>
                        <a:spcBef>
                          <a:spcPts val="0"/>
                        </a:spcBef>
                        <a:spcAft>
                          <a:spcPts val="0"/>
                        </a:spcAft>
                      </a:pPr>
                      <a:endParaRPr lang="en-US" sz="1400" dirty="0">
                        <a:effectLst/>
                      </a:endParaRPr>
                    </a:p>
                    <a:p>
                      <a:pPr marL="0" marR="0">
                        <a:lnSpc>
                          <a:spcPct val="107000"/>
                        </a:lnSpc>
                        <a:spcBef>
                          <a:spcPts val="0"/>
                        </a:spcBef>
                        <a:spcAft>
                          <a:spcPts val="0"/>
                        </a:spcAft>
                      </a:pPr>
                      <a:endParaRPr lang="en-US" sz="1400" dirty="0">
                        <a:effectLst/>
                      </a:endParaRPr>
                    </a:p>
                    <a:p>
                      <a:pPr marL="0" marR="0">
                        <a:lnSpc>
                          <a:spcPct val="107000"/>
                        </a:lnSpc>
                        <a:spcBef>
                          <a:spcPts val="0"/>
                        </a:spcBef>
                        <a:spcAft>
                          <a:spcPts val="0"/>
                        </a:spcAft>
                      </a:pPr>
                      <a:r>
                        <a:rPr lang="en-US" sz="1600" dirty="0">
                          <a:effectLst/>
                        </a:rPr>
                        <a:t>Using </a:t>
                      </a:r>
                      <a:r>
                        <a:rPr lang="en-US" sz="1600" b="1" dirty="0">
                          <a:effectLst/>
                        </a:rPr>
                        <a:t>Machine learning ,Deep Learning and Artificial Intelligence, tacking technologies and goal setting tools.</a:t>
                      </a:r>
                    </a:p>
                    <a:p>
                      <a:pPr marL="0" marR="0">
                        <a:lnSpc>
                          <a:spcPct val="107000"/>
                        </a:lnSpc>
                        <a:spcBef>
                          <a:spcPts val="0"/>
                        </a:spcBef>
                        <a:spcAft>
                          <a:spcPts val="0"/>
                        </a:spcAft>
                      </a:pP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2586" marR="62586" marT="0" marB="0">
                    <a:solidFill>
                      <a:schemeClr val="bg1">
                        <a:lumMod val="95000"/>
                      </a:schemeClr>
                    </a:solidFill>
                  </a:tcPr>
                </a:tc>
                <a:extLst>
                  <a:ext uri="{0D108BD9-81ED-4DB2-BD59-A6C34878D82A}">
                    <a16:rowId xmlns:a16="http://schemas.microsoft.com/office/drawing/2014/main" val="1512625242"/>
                  </a:ext>
                </a:extLst>
              </a:tr>
              <a:tr h="1514143">
                <a:tc>
                  <a:txBody>
                    <a:bodyPr/>
                    <a:lstStyle/>
                    <a:p>
                      <a:pPr marL="0" marR="0">
                        <a:lnSpc>
                          <a:spcPct val="107000"/>
                        </a:lnSpc>
                        <a:spcBef>
                          <a:spcPts val="0"/>
                        </a:spcBef>
                        <a:spcAft>
                          <a:spcPts val="0"/>
                        </a:spcAft>
                      </a:pPr>
                      <a:r>
                        <a:rPr lang="en-US" sz="1600" dirty="0">
                          <a:solidFill>
                            <a:schemeClr val="tx1"/>
                          </a:solidFill>
                          <a:effectLst/>
                        </a:rPr>
                        <a:t>Scalability range</a:t>
                      </a: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2586" marR="62586" marT="0" marB="0">
                    <a:solidFill>
                      <a:schemeClr val="accent3">
                        <a:lumMod val="20000"/>
                        <a:lumOff val="80000"/>
                      </a:schemeClr>
                    </a:solidFill>
                  </a:tcPr>
                </a:tc>
                <a:tc>
                  <a:txBody>
                    <a:bodyPr/>
                    <a:lstStyle/>
                    <a:p>
                      <a:pPr marL="0" marR="0">
                        <a:lnSpc>
                          <a:spcPct val="107000"/>
                        </a:lnSpc>
                        <a:spcBef>
                          <a:spcPts val="0"/>
                        </a:spcBef>
                        <a:spcAft>
                          <a:spcPts val="0"/>
                        </a:spcAft>
                      </a:pPr>
                      <a:endParaRPr lang="en-US" sz="1400" dirty="0">
                        <a:effectLst/>
                      </a:endParaRPr>
                    </a:p>
                    <a:p>
                      <a:pPr marL="0" marR="0">
                        <a:lnSpc>
                          <a:spcPct val="107000"/>
                        </a:lnSpc>
                        <a:spcBef>
                          <a:spcPts val="0"/>
                        </a:spcBef>
                        <a:spcAft>
                          <a:spcPts val="0"/>
                        </a:spcAft>
                      </a:pPr>
                      <a:r>
                        <a:rPr lang="en-US" sz="1400" dirty="0">
                          <a:effectLst/>
                        </a:rPr>
                        <a:t>previous mobile apps give health recommendations based only one disease[1],[11],[12].</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586" marR="62586" marT="0" marB="0">
                    <a:solidFill>
                      <a:schemeClr val="accent6">
                        <a:lumMod val="20000"/>
                        <a:lumOff val="80000"/>
                      </a:schemeClr>
                    </a:solidFill>
                  </a:tcPr>
                </a:tc>
                <a:tc>
                  <a:txBody>
                    <a:bodyPr/>
                    <a:lstStyle/>
                    <a:p>
                      <a:pPr marL="0" marR="0">
                        <a:lnSpc>
                          <a:spcPct val="107000"/>
                        </a:lnSpc>
                        <a:spcBef>
                          <a:spcPts val="0"/>
                        </a:spcBef>
                        <a:spcAft>
                          <a:spcPts val="0"/>
                        </a:spcAft>
                      </a:pPr>
                      <a:r>
                        <a:rPr lang="en-US" sz="1600" dirty="0">
                          <a:effectLst/>
                        </a:rPr>
                        <a:t>My system gives health recommendations based </a:t>
                      </a:r>
                      <a:r>
                        <a:rPr lang="en-US" sz="1600" b="1" dirty="0">
                          <a:effectLst/>
                        </a:rPr>
                        <a:t>5 diseases  </a:t>
                      </a:r>
                      <a:r>
                        <a:rPr lang="en-US" sz="1600" dirty="0">
                          <a:effectLst/>
                        </a:rPr>
                        <a:t>including</a:t>
                      </a:r>
                    </a:p>
                    <a:p>
                      <a:pPr marL="0" marR="0">
                        <a:lnSpc>
                          <a:spcPct val="107000"/>
                        </a:lnSpc>
                        <a:spcBef>
                          <a:spcPts val="0"/>
                        </a:spcBef>
                        <a:spcAft>
                          <a:spcPts val="0"/>
                        </a:spcAft>
                      </a:pPr>
                      <a:endParaRPr lang="en-US" sz="1600" dirty="0">
                        <a:effectLst/>
                      </a:endParaRPr>
                    </a:p>
                    <a:p>
                      <a:pPr marL="285750" marR="0" indent="-285750">
                        <a:lnSpc>
                          <a:spcPct val="107000"/>
                        </a:lnSpc>
                        <a:spcBef>
                          <a:spcPts val="0"/>
                        </a:spcBef>
                        <a:spcAft>
                          <a:spcPts val="0"/>
                        </a:spcAft>
                        <a:buFont typeface="Arial" panose="020B0604020202020204" pitchFamily="34" charset="0"/>
                        <a:buChar char="•"/>
                      </a:pPr>
                      <a:r>
                        <a:rPr lang="en-US" sz="1600" dirty="0">
                          <a:effectLst/>
                        </a:rPr>
                        <a:t> </a:t>
                      </a:r>
                      <a:r>
                        <a:rPr lang="en-US" sz="1600" b="1" dirty="0">
                          <a:effectLst/>
                        </a:rPr>
                        <a:t>Low HDL and high LDL levels(cholesterol level)</a:t>
                      </a:r>
                    </a:p>
                    <a:p>
                      <a:pPr marL="285750" marR="0" indent="-285750">
                        <a:lnSpc>
                          <a:spcPct val="107000"/>
                        </a:lnSpc>
                        <a:spcBef>
                          <a:spcPts val="0"/>
                        </a:spcBef>
                        <a:spcAft>
                          <a:spcPts val="0"/>
                        </a:spcAft>
                        <a:buFont typeface="Arial" panose="020B0604020202020204" pitchFamily="34" charset="0"/>
                        <a:buChar char="•"/>
                      </a:pPr>
                      <a:r>
                        <a:rPr lang="en-US" sz="1600" b="1" dirty="0">
                          <a:effectLst/>
                        </a:rPr>
                        <a:t>Abdominal obesity</a:t>
                      </a:r>
                    </a:p>
                    <a:p>
                      <a:pPr marL="285750" marR="0" indent="-285750">
                        <a:lnSpc>
                          <a:spcPct val="107000"/>
                        </a:lnSpc>
                        <a:spcBef>
                          <a:spcPts val="0"/>
                        </a:spcBef>
                        <a:spcAft>
                          <a:spcPts val="0"/>
                        </a:spcAft>
                        <a:buFont typeface="Arial" panose="020B0604020202020204" pitchFamily="34" charset="0"/>
                        <a:buChar char="•"/>
                      </a:pPr>
                      <a:r>
                        <a:rPr lang="en-US" sz="1600" b="1" dirty="0">
                          <a:effectLst/>
                        </a:rPr>
                        <a:t>elevated triglycerides level</a:t>
                      </a:r>
                    </a:p>
                    <a:p>
                      <a:pPr marL="285750" marR="0" indent="-285750">
                        <a:lnSpc>
                          <a:spcPct val="107000"/>
                        </a:lnSpc>
                        <a:spcBef>
                          <a:spcPts val="0"/>
                        </a:spcBef>
                        <a:spcAft>
                          <a:spcPts val="0"/>
                        </a:spcAft>
                        <a:buFont typeface="Arial" panose="020B0604020202020204" pitchFamily="34" charset="0"/>
                        <a:buChar char="•"/>
                      </a:pPr>
                      <a:r>
                        <a:rPr lang="en-US" sz="1600" b="1" dirty="0">
                          <a:effectLst/>
                        </a:rPr>
                        <a:t> high blood pressure </a:t>
                      </a:r>
                    </a:p>
                    <a:p>
                      <a:pPr marL="285750" marR="0" indent="-285750">
                        <a:lnSpc>
                          <a:spcPct val="107000"/>
                        </a:lnSpc>
                        <a:spcBef>
                          <a:spcPts val="0"/>
                        </a:spcBef>
                        <a:spcAft>
                          <a:spcPts val="0"/>
                        </a:spcAft>
                        <a:buFont typeface="Arial" panose="020B0604020202020204" pitchFamily="34" charset="0"/>
                        <a:buChar char="•"/>
                      </a:pPr>
                      <a:r>
                        <a:rPr lang="en-US" sz="1600" b="1" dirty="0">
                          <a:effectLst/>
                        </a:rPr>
                        <a:t>Elevated plasma glucose level.</a:t>
                      </a:r>
                    </a:p>
                    <a:p>
                      <a:pPr marL="0" marR="0">
                        <a:lnSpc>
                          <a:spcPct val="107000"/>
                        </a:lnSpc>
                        <a:spcBef>
                          <a:spcPts val="0"/>
                        </a:spcBef>
                        <a:spcAft>
                          <a:spcPts val="0"/>
                        </a:spcAft>
                      </a:pPr>
                      <a:endParaRPr lang="en-US" sz="1600" b="1" dirty="0">
                        <a:effectLst/>
                      </a:endParaRPr>
                    </a:p>
                    <a:p>
                      <a:pPr marL="0" marR="0">
                        <a:lnSpc>
                          <a:spcPct val="107000"/>
                        </a:lnSpc>
                        <a:spcBef>
                          <a:spcPts val="0"/>
                        </a:spcBef>
                        <a:spcAft>
                          <a:spcPts val="0"/>
                        </a:spcAft>
                      </a:pPr>
                      <a:endParaRPr lang="en-US" sz="1600" b="1" dirty="0">
                        <a:effectLst/>
                      </a:endParaRPr>
                    </a:p>
                  </a:txBody>
                  <a:tcPr marL="62586" marR="62586" marT="0" marB="0">
                    <a:solidFill>
                      <a:schemeClr val="bg1">
                        <a:lumMod val="95000"/>
                      </a:schemeClr>
                    </a:solidFill>
                  </a:tcPr>
                </a:tc>
                <a:extLst>
                  <a:ext uri="{0D108BD9-81ED-4DB2-BD59-A6C34878D82A}">
                    <a16:rowId xmlns:a16="http://schemas.microsoft.com/office/drawing/2014/main" val="1533994921"/>
                  </a:ext>
                </a:extLst>
              </a:tr>
            </a:tbl>
          </a:graphicData>
        </a:graphic>
      </p:graphicFrame>
      <p:pic>
        <p:nvPicPr>
          <p:cNvPr id="7" name="Picture 6" descr="A picture containing text&#10;&#10;Description automatically generated">
            <a:extLst>
              <a:ext uri="{FF2B5EF4-FFF2-40B4-BE49-F238E27FC236}">
                <a16:creationId xmlns:a16="http://schemas.microsoft.com/office/drawing/2014/main" id="{F8FECE56-F861-B554-C34C-772C1CD56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694" y="6442636"/>
            <a:ext cx="1396338" cy="308994"/>
          </a:xfrm>
          <a:prstGeom prst="rect">
            <a:avLst/>
          </a:prstGeom>
        </p:spPr>
      </p:pic>
    </p:spTree>
    <p:extLst>
      <p:ext uri="{BB962C8B-B14F-4D97-AF65-F5344CB8AC3E}">
        <p14:creationId xmlns:p14="http://schemas.microsoft.com/office/powerpoint/2010/main" val="36430173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CCC5465-0BFC-9188-6487-C48A09C23425}"/>
              </a:ext>
            </a:extLst>
          </p:cNvPr>
          <p:cNvGraphicFramePr>
            <a:graphicFrameLocks noGrp="1"/>
          </p:cNvGraphicFramePr>
          <p:nvPr>
            <p:extLst>
              <p:ext uri="{D42A27DB-BD31-4B8C-83A1-F6EECF244321}">
                <p14:modId xmlns:p14="http://schemas.microsoft.com/office/powerpoint/2010/main" val="1971840960"/>
              </p:ext>
            </p:extLst>
          </p:nvPr>
        </p:nvGraphicFramePr>
        <p:xfrm>
          <a:off x="636814" y="154177"/>
          <a:ext cx="10918371" cy="6469564"/>
        </p:xfrm>
        <a:graphic>
          <a:graphicData uri="http://schemas.openxmlformats.org/drawingml/2006/table">
            <a:tbl>
              <a:tblPr firstRow="1" firstCol="1" bandRow="1">
                <a:effectLst>
                  <a:outerShdw blurRad="63500" sx="102000" sy="102000" algn="ctr" rotWithShape="0">
                    <a:prstClr val="black">
                      <a:alpha val="40000"/>
                    </a:prstClr>
                  </a:outerShdw>
                </a:effectLst>
                <a:tableStyleId>{93296810-A885-4BE3-A3E7-6D5BEEA58F35}</a:tableStyleId>
              </a:tblPr>
              <a:tblGrid>
                <a:gridCol w="1453243">
                  <a:extLst>
                    <a:ext uri="{9D8B030D-6E8A-4147-A177-3AD203B41FA5}">
                      <a16:colId xmlns:a16="http://schemas.microsoft.com/office/drawing/2014/main" val="1474798533"/>
                    </a:ext>
                  </a:extLst>
                </a:gridCol>
                <a:gridCol w="2415042">
                  <a:extLst>
                    <a:ext uri="{9D8B030D-6E8A-4147-A177-3AD203B41FA5}">
                      <a16:colId xmlns:a16="http://schemas.microsoft.com/office/drawing/2014/main" val="4140207887"/>
                    </a:ext>
                  </a:extLst>
                </a:gridCol>
                <a:gridCol w="7050086">
                  <a:extLst>
                    <a:ext uri="{9D8B030D-6E8A-4147-A177-3AD203B41FA5}">
                      <a16:colId xmlns:a16="http://schemas.microsoft.com/office/drawing/2014/main" val="558435711"/>
                    </a:ext>
                  </a:extLst>
                </a:gridCol>
              </a:tblGrid>
              <a:tr h="272647">
                <a:tc>
                  <a:txBody>
                    <a:bodyPr/>
                    <a:lstStyle/>
                    <a:p>
                      <a:pPr marL="0" marR="0">
                        <a:lnSpc>
                          <a:spcPct val="107000"/>
                        </a:lnSpc>
                        <a:spcBef>
                          <a:spcPts val="0"/>
                        </a:spcBef>
                        <a:spcAft>
                          <a:spcPts val="0"/>
                        </a:spcAft>
                      </a:pPr>
                      <a:r>
                        <a:rPr lang="en-US" sz="900" u="none" strike="noStrike" dirty="0">
                          <a:effectLst/>
                        </a:rPr>
                        <a:t> </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62586" marR="62586" marT="0" marB="0">
                    <a:solidFill>
                      <a:schemeClr val="accent6">
                        <a:lumMod val="20000"/>
                        <a:lumOff val="80000"/>
                      </a:schemeClr>
                    </a:solidFill>
                  </a:tcPr>
                </a:tc>
                <a:tc>
                  <a:txBody>
                    <a:bodyPr/>
                    <a:lstStyle/>
                    <a:p>
                      <a:pPr marL="0" marR="0">
                        <a:lnSpc>
                          <a:spcPct val="107000"/>
                        </a:lnSpc>
                        <a:spcBef>
                          <a:spcPts val="0"/>
                        </a:spcBef>
                        <a:spcAft>
                          <a:spcPts val="0"/>
                        </a:spcAft>
                      </a:pPr>
                      <a:r>
                        <a:rPr lang="en-US" sz="1800" dirty="0">
                          <a:solidFill>
                            <a:schemeClr val="tx1"/>
                          </a:solidFill>
                          <a:effectLst/>
                        </a:rPr>
                        <a:t>Previous </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2586" marR="62586" marT="0" marB="0">
                    <a:solidFill>
                      <a:schemeClr val="accent6">
                        <a:lumMod val="20000"/>
                        <a:lumOff val="80000"/>
                      </a:schemeClr>
                    </a:solidFill>
                  </a:tcPr>
                </a:tc>
                <a:tc>
                  <a:txBody>
                    <a:bodyPr/>
                    <a:lstStyle/>
                    <a:p>
                      <a:pPr marL="0" marR="0">
                        <a:lnSpc>
                          <a:spcPct val="107000"/>
                        </a:lnSpc>
                        <a:spcBef>
                          <a:spcPts val="0"/>
                        </a:spcBef>
                        <a:spcAft>
                          <a:spcPts val="0"/>
                        </a:spcAft>
                      </a:pPr>
                      <a:r>
                        <a:rPr lang="en-US" sz="1800" dirty="0">
                          <a:solidFill>
                            <a:schemeClr val="tx1"/>
                          </a:solidFill>
                          <a:effectLst/>
                        </a:rPr>
                        <a:t>Our system</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2586" marR="62586" marT="0" marB="0">
                    <a:solidFill>
                      <a:schemeClr val="accent6">
                        <a:lumMod val="20000"/>
                        <a:lumOff val="80000"/>
                      </a:schemeClr>
                    </a:solidFill>
                  </a:tcPr>
                </a:tc>
                <a:extLst>
                  <a:ext uri="{0D108BD9-81ED-4DB2-BD59-A6C34878D82A}">
                    <a16:rowId xmlns:a16="http://schemas.microsoft.com/office/drawing/2014/main" val="3395651699"/>
                  </a:ext>
                </a:extLst>
              </a:tr>
              <a:tr h="6189084">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Predicting  the weight of the disease </a:t>
                      </a:r>
                    </a:p>
                    <a:p>
                      <a:pPr marL="0" marR="0">
                        <a:lnSpc>
                          <a:spcPct val="107000"/>
                        </a:lnSpc>
                        <a:spcBef>
                          <a:spcPts val="0"/>
                        </a:spcBef>
                        <a:spcAft>
                          <a:spcPts val="0"/>
                        </a:spcAft>
                      </a:pPr>
                      <a:endParaRPr lang="en-US" sz="16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2586" marR="62586" marT="0" marB="0">
                    <a:solidFill>
                      <a:schemeClr val="accent3">
                        <a:lumMod val="20000"/>
                        <a:lumOff val="80000"/>
                      </a:schemeClr>
                    </a:solidFill>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400" dirty="0">
                          <a:effectLst/>
                          <a:latin typeface="Calibri" panose="020F0502020204030204" pitchFamily="34" charset="0"/>
                          <a:ea typeface="Calibri" panose="020F0502020204030204" pitchFamily="34" charset="0"/>
                          <a:cs typeface="Times New Roman" panose="02020603050405020304" pitchFamily="18" charset="0"/>
                        </a:rPr>
                        <a:t>Not used proper predicting method[12].</a:t>
                      </a:r>
                    </a:p>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2586" marR="62586" marT="0" marB="0">
                    <a:solidFill>
                      <a:schemeClr val="accent6">
                        <a:lumMod val="20000"/>
                        <a:lumOff val="80000"/>
                      </a:schemeClr>
                    </a:solidFill>
                  </a:tcPr>
                </a:tc>
                <a:tc>
                  <a:txBody>
                    <a:bodyPr/>
                    <a:lstStyle/>
                    <a:p>
                      <a:pPr marL="0" marR="0">
                        <a:lnSpc>
                          <a:spcPct val="107000"/>
                        </a:lnSpc>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My system Gives health recommendations and suggestions based on the risk Weight of the prediction.</a:t>
                      </a: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b="1" dirty="0">
                          <a:effectLst/>
                          <a:latin typeface="Calibri" panose="020F0502020204030204" pitchFamily="34" charset="0"/>
                          <a:ea typeface="Calibri" panose="020F0502020204030204" pitchFamily="34" charset="0"/>
                          <a:cs typeface="Times New Roman" panose="02020603050405020304" pitchFamily="18" charset="0"/>
                        </a:rPr>
                        <a:t>Found five accurate 5 </a:t>
                      </a:r>
                      <a:r>
                        <a:rPr lang="en-US" sz="1400" b="1" dirty="0" err="1">
                          <a:effectLst/>
                          <a:latin typeface="Calibri" panose="020F0502020204030204" pitchFamily="34" charset="0"/>
                          <a:ea typeface="Calibri" panose="020F0502020204030204" pitchFamily="34" charset="0"/>
                          <a:cs typeface="Times New Roman" panose="02020603050405020304" pitchFamily="18" charset="0"/>
                        </a:rPr>
                        <a:t>fomulas</a:t>
                      </a:r>
                      <a:r>
                        <a:rPr lang="en-US" sz="1400" b="1" dirty="0">
                          <a:effectLst/>
                          <a:latin typeface="Calibri" panose="020F0502020204030204" pitchFamily="34" charset="0"/>
                          <a:ea typeface="Calibri" panose="020F0502020204030204" pitchFamily="34" charset="0"/>
                          <a:cs typeface="Times New Roman" panose="02020603050405020304" pitchFamily="18" charset="0"/>
                        </a:rPr>
                        <a:t> with the special doctors </a:t>
                      </a:r>
                      <a:r>
                        <a:rPr lang="en-US" sz="1400" dirty="0">
                          <a:effectLst/>
                          <a:latin typeface="Calibri" panose="020F0502020204030204" pitchFamily="34" charset="0"/>
                          <a:ea typeface="Calibri" panose="020F0502020204030204" pitchFamily="34" charset="0"/>
                          <a:cs typeface="Times New Roman" panose="02020603050405020304" pitchFamily="18" charset="0"/>
                        </a:rPr>
                        <a:t>to predict the weight of the disease</a:t>
                      </a:r>
                    </a:p>
                    <a:p>
                      <a:endParaRPr lang="en-US" sz="1400" dirty="0"/>
                    </a:p>
                    <a:p>
                      <a:pPr marL="0" marR="0">
                        <a:lnSpc>
                          <a:spcPct val="107000"/>
                        </a:lnSpc>
                        <a:spcBef>
                          <a:spcPts val="0"/>
                        </a:spcBef>
                        <a:spcAft>
                          <a:spcPts val="0"/>
                        </a:spcAft>
                      </a:pPr>
                      <a:endParaRPr lang="en-US" sz="1400" b="1"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b="1"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b="1"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b="1"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b="1"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b="1"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b="1"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b="1"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b="1"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b="1"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b="1"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b="1"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b="1"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b="1"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b="1"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b="1"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400" b="1"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400" b="1" dirty="0">
                          <a:solidFill>
                            <a:schemeClr val="bg2">
                              <a:lumMod val="25000"/>
                            </a:schemeClr>
                          </a:solidFill>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endParaRPr lang="en-US" sz="1400" b="1" dirty="0">
                        <a:effectLst/>
                        <a:latin typeface="Calibri" panose="020F0502020204030204" pitchFamily="34" charset="0"/>
                        <a:ea typeface="Calibri" panose="020F0502020204030204" pitchFamily="34" charset="0"/>
                        <a:cs typeface="Times New Roman" panose="02020603050405020304" pitchFamily="18" charset="0"/>
                      </a:endParaRPr>
                    </a:p>
                  </a:txBody>
                  <a:tcPr marL="62586" marR="62586" marT="0" marB="0">
                    <a:solidFill>
                      <a:schemeClr val="bg1">
                        <a:lumMod val="95000"/>
                      </a:schemeClr>
                    </a:solidFill>
                  </a:tcPr>
                </a:tc>
                <a:extLst>
                  <a:ext uri="{0D108BD9-81ED-4DB2-BD59-A6C34878D82A}">
                    <a16:rowId xmlns:a16="http://schemas.microsoft.com/office/drawing/2014/main" val="1512625242"/>
                  </a:ext>
                </a:extLst>
              </a:tr>
            </a:tbl>
          </a:graphicData>
        </a:graphic>
      </p:graphicFrame>
      <p:sp>
        <p:nvSpPr>
          <p:cNvPr id="3" name="TextBox 2">
            <a:extLst>
              <a:ext uri="{FF2B5EF4-FFF2-40B4-BE49-F238E27FC236}">
                <a16:creationId xmlns:a16="http://schemas.microsoft.com/office/drawing/2014/main" id="{193B61AF-F677-9AD1-C0DC-7C23AA15502B}"/>
              </a:ext>
            </a:extLst>
          </p:cNvPr>
          <p:cNvSpPr txBox="1"/>
          <p:nvPr/>
        </p:nvSpPr>
        <p:spPr>
          <a:xfrm>
            <a:off x="4553338" y="1413306"/>
            <a:ext cx="6876661" cy="95410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400" b="1" dirty="0">
                <a:solidFill>
                  <a:srgbClr val="FF0000"/>
                </a:solidFill>
              </a:rPr>
              <a:t>ABDOMINAL OBESITY</a:t>
            </a:r>
          </a:p>
          <a:p>
            <a:r>
              <a:rPr lang="en-US" sz="1400" dirty="0">
                <a:solidFill>
                  <a:schemeClr val="tx1"/>
                </a:solidFill>
              </a:rPr>
              <a:t>Percentage Rate = ((Age Value / Age Threshold) * Age Weight) + ((Weight Value &gt;= Weight Threshold) * Weight Weight) + ((Height Value &gt;= Height Threshold) * Height Weight)</a:t>
            </a:r>
          </a:p>
          <a:p>
            <a:endParaRPr lang="en-US" sz="1400" b="1" dirty="0">
              <a:solidFill>
                <a:srgbClr val="FF0000"/>
              </a:solidFill>
            </a:endParaRPr>
          </a:p>
        </p:txBody>
      </p:sp>
      <p:sp>
        <p:nvSpPr>
          <p:cNvPr id="5" name="TextBox 4">
            <a:extLst>
              <a:ext uri="{FF2B5EF4-FFF2-40B4-BE49-F238E27FC236}">
                <a16:creationId xmlns:a16="http://schemas.microsoft.com/office/drawing/2014/main" id="{6A1D14EC-7D9F-1029-E9C4-18D5051E68E5}"/>
              </a:ext>
            </a:extLst>
          </p:cNvPr>
          <p:cNvSpPr txBox="1"/>
          <p:nvPr/>
        </p:nvSpPr>
        <p:spPr>
          <a:xfrm>
            <a:off x="4553337" y="2591268"/>
            <a:ext cx="6876661" cy="73866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400" b="1" dirty="0">
                <a:solidFill>
                  <a:srgbClr val="FF0000"/>
                </a:solidFill>
              </a:rPr>
              <a:t>CHOLESTOROL LEVEL</a:t>
            </a:r>
          </a:p>
          <a:p>
            <a:r>
              <a:rPr lang="en-US" sz="1400" dirty="0">
                <a:solidFill>
                  <a:schemeClr val="tx1"/>
                </a:solidFill>
              </a:rPr>
              <a:t>Percentage Rate = ((Age Value / Age Threshold) * Age Weight) + ((</a:t>
            </a:r>
            <a:r>
              <a:rPr lang="en-US" sz="1400" dirty="0" err="1">
                <a:solidFill>
                  <a:schemeClr val="tx1"/>
                </a:solidFill>
              </a:rPr>
              <a:t>thalach</a:t>
            </a:r>
            <a:r>
              <a:rPr lang="en-US" sz="1400" dirty="0">
                <a:solidFill>
                  <a:schemeClr val="tx1"/>
                </a:solidFill>
              </a:rPr>
              <a:t> Value &gt;= </a:t>
            </a:r>
            <a:r>
              <a:rPr lang="en-US" sz="1400" dirty="0" err="1">
                <a:solidFill>
                  <a:schemeClr val="tx1"/>
                </a:solidFill>
              </a:rPr>
              <a:t>thalach</a:t>
            </a:r>
            <a:r>
              <a:rPr lang="en-US" sz="1400" dirty="0">
                <a:solidFill>
                  <a:schemeClr val="tx1"/>
                </a:solidFill>
              </a:rPr>
              <a:t> Threshold) * </a:t>
            </a:r>
            <a:r>
              <a:rPr lang="en-US" sz="1400" dirty="0" err="1">
                <a:solidFill>
                  <a:schemeClr val="tx1"/>
                </a:solidFill>
              </a:rPr>
              <a:t>thalach</a:t>
            </a:r>
            <a:r>
              <a:rPr lang="en-US" sz="1400" dirty="0">
                <a:solidFill>
                  <a:schemeClr val="tx1"/>
                </a:solidFill>
              </a:rPr>
              <a:t> Weight) + </a:t>
            </a:r>
            <a:r>
              <a:rPr lang="en-US" sz="1400" dirty="0" err="1">
                <a:solidFill>
                  <a:schemeClr val="tx1"/>
                </a:solidFill>
              </a:rPr>
              <a:t>fbs</a:t>
            </a:r>
            <a:r>
              <a:rPr lang="en-US" sz="1400" dirty="0">
                <a:solidFill>
                  <a:schemeClr val="tx1"/>
                </a:solidFill>
              </a:rPr>
              <a:t> Value </a:t>
            </a:r>
          </a:p>
        </p:txBody>
      </p:sp>
      <p:sp>
        <p:nvSpPr>
          <p:cNvPr id="6" name="TextBox 5">
            <a:extLst>
              <a:ext uri="{FF2B5EF4-FFF2-40B4-BE49-F238E27FC236}">
                <a16:creationId xmlns:a16="http://schemas.microsoft.com/office/drawing/2014/main" id="{0DB666E1-0A8B-1D13-0D6C-0A5B1EC89A56}"/>
              </a:ext>
            </a:extLst>
          </p:cNvPr>
          <p:cNvSpPr txBox="1"/>
          <p:nvPr/>
        </p:nvSpPr>
        <p:spPr>
          <a:xfrm>
            <a:off x="4553337" y="3561522"/>
            <a:ext cx="6876661" cy="73866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400" b="1" dirty="0">
                <a:solidFill>
                  <a:srgbClr val="FF0000"/>
                </a:solidFill>
              </a:rPr>
              <a:t>HIGH BLOOD PRESSURE</a:t>
            </a:r>
          </a:p>
          <a:p>
            <a:r>
              <a:rPr lang="en-US" sz="1400" dirty="0">
                <a:solidFill>
                  <a:schemeClr val="tx1"/>
                </a:solidFill>
              </a:rPr>
              <a:t>Percentage Rate = ((Age Value / Age Threshold) * Age Weight) + ((</a:t>
            </a:r>
            <a:r>
              <a:rPr lang="en-US" sz="1400" dirty="0" err="1">
                <a:solidFill>
                  <a:schemeClr val="tx1"/>
                </a:solidFill>
              </a:rPr>
              <a:t>thalach</a:t>
            </a:r>
            <a:r>
              <a:rPr lang="en-US" sz="1400" dirty="0">
                <a:solidFill>
                  <a:schemeClr val="tx1"/>
                </a:solidFill>
              </a:rPr>
              <a:t> Value &gt;= </a:t>
            </a:r>
            <a:r>
              <a:rPr lang="en-US" sz="1400" dirty="0" err="1">
                <a:solidFill>
                  <a:schemeClr val="tx1"/>
                </a:solidFill>
              </a:rPr>
              <a:t>thalach</a:t>
            </a:r>
            <a:r>
              <a:rPr lang="en-US" sz="1400" dirty="0">
                <a:solidFill>
                  <a:schemeClr val="tx1"/>
                </a:solidFill>
              </a:rPr>
              <a:t> Threshold) * </a:t>
            </a:r>
            <a:r>
              <a:rPr lang="en-US" sz="1400" dirty="0" err="1">
                <a:solidFill>
                  <a:schemeClr val="tx1"/>
                </a:solidFill>
              </a:rPr>
              <a:t>thalach</a:t>
            </a:r>
            <a:r>
              <a:rPr lang="en-US" sz="1400" dirty="0">
                <a:solidFill>
                  <a:schemeClr val="tx1"/>
                </a:solidFill>
              </a:rPr>
              <a:t> Weight) + </a:t>
            </a:r>
            <a:r>
              <a:rPr lang="en-US" sz="1400" dirty="0" err="1">
                <a:solidFill>
                  <a:schemeClr val="tx1"/>
                </a:solidFill>
              </a:rPr>
              <a:t>fbs</a:t>
            </a:r>
            <a:r>
              <a:rPr lang="en-US" sz="1400" dirty="0">
                <a:solidFill>
                  <a:schemeClr val="tx1"/>
                </a:solidFill>
              </a:rPr>
              <a:t> Value</a:t>
            </a:r>
          </a:p>
        </p:txBody>
      </p:sp>
      <p:sp>
        <p:nvSpPr>
          <p:cNvPr id="7" name="TextBox 6">
            <a:extLst>
              <a:ext uri="{FF2B5EF4-FFF2-40B4-BE49-F238E27FC236}">
                <a16:creationId xmlns:a16="http://schemas.microsoft.com/office/drawing/2014/main" id="{634B0658-3217-1D8D-14BB-0D0169CB0870}"/>
              </a:ext>
            </a:extLst>
          </p:cNvPr>
          <p:cNvSpPr txBox="1"/>
          <p:nvPr/>
        </p:nvSpPr>
        <p:spPr>
          <a:xfrm>
            <a:off x="4553337" y="4532968"/>
            <a:ext cx="6876661" cy="73866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400" b="1" dirty="0">
                <a:solidFill>
                  <a:srgbClr val="FF0000"/>
                </a:solidFill>
              </a:rPr>
              <a:t>HIGH BLOOD SUGAR</a:t>
            </a:r>
          </a:p>
          <a:p>
            <a:r>
              <a:rPr lang="en-US" sz="1400" dirty="0">
                <a:solidFill>
                  <a:schemeClr val="tx1"/>
                </a:solidFill>
              </a:rPr>
              <a:t>Percentage Rate = ((Age Value / Age Threshold) * Age Weight) + ((Glucose Value &gt;= Glucose Threshold) * Glucose Value)</a:t>
            </a:r>
          </a:p>
        </p:txBody>
      </p:sp>
      <p:sp>
        <p:nvSpPr>
          <p:cNvPr id="8" name="TextBox 7">
            <a:extLst>
              <a:ext uri="{FF2B5EF4-FFF2-40B4-BE49-F238E27FC236}">
                <a16:creationId xmlns:a16="http://schemas.microsoft.com/office/drawing/2014/main" id="{E2D18539-3D40-D1CF-4868-ADB4BC6EF6DD}"/>
              </a:ext>
            </a:extLst>
          </p:cNvPr>
          <p:cNvSpPr txBox="1"/>
          <p:nvPr/>
        </p:nvSpPr>
        <p:spPr>
          <a:xfrm>
            <a:off x="4553337" y="5658215"/>
            <a:ext cx="6876662" cy="73866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400" b="1" dirty="0">
                <a:solidFill>
                  <a:srgbClr val="FF0000"/>
                </a:solidFill>
              </a:rPr>
              <a:t>TRYGLISARIDE LEVE</a:t>
            </a:r>
          </a:p>
          <a:p>
            <a:r>
              <a:rPr lang="en-US" sz="1400" dirty="0">
                <a:solidFill>
                  <a:schemeClr val="tx1"/>
                </a:solidFill>
              </a:rPr>
              <a:t>Percentage Rate = ((Age Value / Age Threshold) * 100) + ((BMI Value / BMI Threshold) * 100)</a:t>
            </a:r>
          </a:p>
          <a:p>
            <a:endParaRPr lang="en-US" sz="1400" dirty="0">
              <a:solidFill>
                <a:schemeClr val="tx1"/>
              </a:solidFill>
            </a:endParaRPr>
          </a:p>
        </p:txBody>
      </p:sp>
      <p:pic>
        <p:nvPicPr>
          <p:cNvPr id="9" name="Picture 8" descr="A picture containing text&#10;&#10;Description automatically generated">
            <a:extLst>
              <a:ext uri="{FF2B5EF4-FFF2-40B4-BE49-F238E27FC236}">
                <a16:creationId xmlns:a16="http://schemas.microsoft.com/office/drawing/2014/main" id="{0F6BFC69-ACE5-EA87-0FFD-5C7E62AAB0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694" y="6442636"/>
            <a:ext cx="1396338" cy="308994"/>
          </a:xfrm>
          <a:prstGeom prst="rect">
            <a:avLst/>
          </a:prstGeom>
        </p:spPr>
      </p:pic>
    </p:spTree>
    <p:extLst>
      <p:ext uri="{BB962C8B-B14F-4D97-AF65-F5344CB8AC3E}">
        <p14:creationId xmlns:p14="http://schemas.microsoft.com/office/powerpoint/2010/main" val="5556367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11AFBECC-F8BF-D330-4115-83189BCAF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694" y="6442636"/>
            <a:ext cx="1396338" cy="308994"/>
          </a:xfrm>
          <a:prstGeom prst="rect">
            <a:avLst/>
          </a:prstGeom>
        </p:spPr>
      </p:pic>
      <p:sp>
        <p:nvSpPr>
          <p:cNvPr id="4" name="TextBox 3">
            <a:extLst>
              <a:ext uri="{FF2B5EF4-FFF2-40B4-BE49-F238E27FC236}">
                <a16:creationId xmlns:a16="http://schemas.microsoft.com/office/drawing/2014/main" id="{5ACE9577-6E9F-BC25-921B-5574F64C0242}"/>
              </a:ext>
            </a:extLst>
          </p:cNvPr>
          <p:cNvSpPr txBox="1"/>
          <p:nvPr/>
        </p:nvSpPr>
        <p:spPr>
          <a:xfrm>
            <a:off x="286138" y="601711"/>
            <a:ext cx="6273282" cy="6423618"/>
          </a:xfrm>
          <a:prstGeom prst="rect">
            <a:avLst/>
          </a:prstGeom>
          <a:noFill/>
          <a:ln>
            <a:solidFill>
              <a:schemeClr val="tx1"/>
            </a:solidFill>
          </a:ln>
        </p:spPr>
        <p:txBody>
          <a:bodyPr wrap="square">
            <a:spAutoFit/>
          </a:bodyPr>
          <a:lstStyle/>
          <a:p>
            <a:pPr>
              <a:lnSpc>
                <a:spcPct val="107000"/>
              </a:lnSpc>
              <a:spcAft>
                <a:spcPts val="1500"/>
              </a:spcAft>
            </a:pPr>
            <a:r>
              <a:rPr lang="en-US" sz="1400" kern="0" dirty="0">
                <a:effectLst/>
                <a:latin typeface="Calibri" panose="020F0502020204030204" pitchFamily="34" charset="0"/>
                <a:ea typeface="Times New Roman" panose="02020603050405020304" pitchFamily="18" charset="0"/>
                <a:cs typeface="Calibri" panose="020F0502020204030204" pitchFamily="34" charset="0"/>
              </a:rPr>
              <a:t>I can provide you with some general recommendations for a dietary plan for a 10-15-year-old person with low-level abdominal obesity. However, please note that it is always best to consult with a healthcare professional or a registered dietitian for personalized advice. Additionally, keep in mind that calorie intake can vary depending on factors such as age, gender, activity level, and specific dietary needs. Here's a sample meal plan: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500"/>
              </a:spcAft>
            </a:pPr>
            <a:r>
              <a:rPr lang="en-US" sz="1400" b="1" kern="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Breakfast:</a:t>
            </a:r>
            <a:endParaRPr lang="en-US" sz="14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500"/>
              </a:spcAft>
            </a:pPr>
            <a:r>
              <a:rPr lang="en-US" sz="1400" kern="0" dirty="0">
                <a:effectLst/>
                <a:latin typeface="Calibri" panose="020F0502020204030204" pitchFamily="34" charset="0"/>
                <a:ea typeface="Times New Roman" panose="02020603050405020304" pitchFamily="18" charset="0"/>
                <a:cs typeface="Calibri" panose="020F0502020204030204" pitchFamily="34" charset="0"/>
              </a:rPr>
              <a:t>- Scrambled eggs (</a:t>
            </a:r>
            <a:r>
              <a:rPr lang="en-US" sz="1400" kern="0" dirty="0">
                <a:solidFill>
                  <a:schemeClr val="accent1"/>
                </a:solidFill>
                <a:effectLst/>
                <a:latin typeface="Calibri" panose="020F0502020204030204" pitchFamily="34" charset="0"/>
                <a:ea typeface="Times New Roman" panose="02020603050405020304" pitchFamily="18" charset="0"/>
                <a:cs typeface="Calibri" panose="020F0502020204030204" pitchFamily="34" charset="0"/>
              </a:rPr>
              <a:t>90-150 calories </a:t>
            </a:r>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per 100g</a:t>
            </a:r>
            <a:r>
              <a:rPr lang="en-US" sz="1400" kern="0" dirty="0">
                <a:effectLst/>
                <a:latin typeface="Calibri" panose="020F0502020204030204" pitchFamily="34" charset="0"/>
                <a:ea typeface="Times New Roman" panose="02020603050405020304" pitchFamily="18" charset="0"/>
                <a:cs typeface="Calibri" panose="020F0502020204030204" pitchFamily="34" charset="0"/>
              </a:rPr>
              <a:t>) with vegetables like spinach and bell peppers.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500"/>
              </a:spcAft>
            </a:pPr>
            <a:r>
              <a:rPr lang="en-US" sz="1400" kern="0" dirty="0">
                <a:effectLst/>
                <a:latin typeface="Calibri" panose="020F0502020204030204" pitchFamily="34" charset="0"/>
                <a:ea typeface="Times New Roman" panose="02020603050405020304" pitchFamily="18" charset="0"/>
                <a:cs typeface="Calibri" panose="020F0502020204030204" pitchFamily="34" charset="0"/>
              </a:rPr>
              <a:t>- Whole grain toast (</a:t>
            </a:r>
            <a:r>
              <a:rPr lang="en-US" sz="1400" kern="0" dirty="0">
                <a:solidFill>
                  <a:schemeClr val="accent1"/>
                </a:solidFill>
                <a:effectLst/>
                <a:latin typeface="Calibri" panose="020F0502020204030204" pitchFamily="34" charset="0"/>
                <a:ea typeface="Times New Roman" panose="02020603050405020304" pitchFamily="18" charset="0"/>
                <a:cs typeface="Calibri" panose="020F0502020204030204" pitchFamily="34" charset="0"/>
              </a:rPr>
              <a:t>250-300 calories </a:t>
            </a:r>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per 100g</a:t>
            </a:r>
            <a:r>
              <a:rPr lang="en-US" sz="1400" kern="0" dirty="0">
                <a:effectLst/>
                <a:latin typeface="Calibri" panose="020F0502020204030204" pitchFamily="34" charset="0"/>
                <a:ea typeface="Times New Roman" panose="02020603050405020304" pitchFamily="18" charset="0"/>
                <a:cs typeface="Calibri" panose="020F0502020204030204" pitchFamily="34" charset="0"/>
              </a:rPr>
              <a:t>) with a thin spread of avocado.</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500"/>
              </a:spcAft>
            </a:pPr>
            <a:r>
              <a:rPr lang="en-US" sz="1400" kern="0" dirty="0">
                <a:effectLst/>
                <a:latin typeface="Calibri" panose="020F0502020204030204" pitchFamily="34" charset="0"/>
                <a:ea typeface="Times New Roman" panose="02020603050405020304" pitchFamily="18" charset="0"/>
                <a:cs typeface="Calibri" panose="020F0502020204030204" pitchFamily="34" charset="0"/>
              </a:rPr>
              <a:t>- A serving of mixed fruits like berries or a small apple (approximately 50-70 calories per 100g).</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500"/>
              </a:spcAft>
            </a:pPr>
            <a:r>
              <a:rPr lang="en-US" sz="1400" b="1" kern="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Lunch:</a:t>
            </a:r>
            <a:endParaRPr lang="en-US" sz="14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500"/>
              </a:spcAft>
            </a:pPr>
            <a:r>
              <a:rPr lang="en-US" sz="1400" kern="0" dirty="0">
                <a:effectLst/>
                <a:latin typeface="Calibri" panose="020F0502020204030204" pitchFamily="34" charset="0"/>
                <a:ea typeface="Times New Roman" panose="02020603050405020304" pitchFamily="18" charset="0"/>
                <a:cs typeface="Calibri" panose="020F0502020204030204" pitchFamily="34" charset="0"/>
              </a:rPr>
              <a:t>- Grilled chicken breast (</a:t>
            </a:r>
            <a:r>
              <a:rPr lang="en-US" sz="1400" kern="0" dirty="0">
                <a:solidFill>
                  <a:schemeClr val="accent1"/>
                </a:solidFill>
                <a:effectLst/>
                <a:latin typeface="Calibri" panose="020F0502020204030204" pitchFamily="34" charset="0"/>
                <a:ea typeface="Times New Roman" panose="02020603050405020304" pitchFamily="18" charset="0"/>
                <a:cs typeface="Calibri" panose="020F0502020204030204" pitchFamily="34" charset="0"/>
              </a:rPr>
              <a:t>165-195 calories </a:t>
            </a:r>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per 100g</a:t>
            </a:r>
            <a:r>
              <a:rPr lang="en-US" sz="1400" kern="0" dirty="0">
                <a:effectLst/>
                <a:latin typeface="Calibri" panose="020F0502020204030204" pitchFamily="34" charset="0"/>
                <a:ea typeface="Times New Roman" panose="02020603050405020304" pitchFamily="18" charset="0"/>
                <a:cs typeface="Calibri" panose="020F0502020204030204" pitchFamily="34" charset="0"/>
              </a:rPr>
              <a:t>) with a side of steamed vegetables such as broccoli and carrots.</a:t>
            </a:r>
            <a:endParaRPr lang="en-US" sz="1400" kern="1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500"/>
              </a:spcAft>
            </a:pPr>
            <a:r>
              <a:rPr lang="en-US" sz="1400" kern="0" dirty="0">
                <a:effectLst/>
                <a:latin typeface="Calibri" panose="020F0502020204030204" pitchFamily="34" charset="0"/>
                <a:ea typeface="Times New Roman" panose="02020603050405020304" pitchFamily="18" charset="0"/>
                <a:cs typeface="Calibri" panose="020F0502020204030204" pitchFamily="34" charset="0"/>
              </a:rPr>
              <a:t>- Quinoa (</a:t>
            </a:r>
            <a:r>
              <a:rPr lang="en-US" sz="1400" kern="0" dirty="0">
                <a:solidFill>
                  <a:schemeClr val="accent1"/>
                </a:solidFill>
                <a:effectLst/>
                <a:latin typeface="Calibri" panose="020F0502020204030204" pitchFamily="34" charset="0"/>
                <a:ea typeface="Times New Roman" panose="02020603050405020304" pitchFamily="18" charset="0"/>
                <a:cs typeface="Calibri" panose="020F0502020204030204" pitchFamily="34" charset="0"/>
              </a:rPr>
              <a:t>120-140 calories </a:t>
            </a:r>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per 100g</a:t>
            </a:r>
            <a:r>
              <a:rPr lang="en-US" sz="1400" kern="0" dirty="0">
                <a:effectLst/>
                <a:latin typeface="Calibri" panose="020F0502020204030204" pitchFamily="34" charset="0"/>
                <a:ea typeface="Times New Roman" panose="02020603050405020304" pitchFamily="18" charset="0"/>
                <a:cs typeface="Calibri" panose="020F0502020204030204" pitchFamily="34" charset="0"/>
              </a:rPr>
              <a:t>) or brown rice (</a:t>
            </a:r>
            <a:r>
              <a:rPr lang="en-US" sz="1400" kern="0" dirty="0">
                <a:solidFill>
                  <a:schemeClr val="accent1"/>
                </a:solidFill>
                <a:effectLst/>
                <a:latin typeface="Calibri" panose="020F0502020204030204" pitchFamily="34" charset="0"/>
                <a:ea typeface="Times New Roman" panose="02020603050405020304" pitchFamily="18" charset="0"/>
                <a:cs typeface="Calibri" panose="020F0502020204030204" pitchFamily="34" charset="0"/>
              </a:rPr>
              <a:t>110-120 calories </a:t>
            </a:r>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per 100g</a:t>
            </a:r>
            <a:r>
              <a:rPr lang="en-US" sz="1400" kern="0" dirty="0">
                <a:effectLst/>
                <a:latin typeface="Calibri" panose="020F0502020204030204" pitchFamily="34" charset="0"/>
                <a:ea typeface="Times New Roman" panose="02020603050405020304" pitchFamily="18" charset="0"/>
                <a:cs typeface="Calibri" panose="020F0502020204030204" pitchFamily="34" charset="0"/>
              </a:rPr>
              <a:t>) as a whole grain option.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500"/>
              </a:spcAft>
            </a:pPr>
            <a:r>
              <a:rPr lang="en-US" sz="1400" kern="0" dirty="0">
                <a:effectLst/>
                <a:latin typeface="Calibri" panose="020F0502020204030204" pitchFamily="34" charset="0"/>
                <a:ea typeface="Times New Roman" panose="02020603050405020304" pitchFamily="18" charset="0"/>
                <a:cs typeface="Calibri" panose="020F0502020204030204" pitchFamily="34" charset="0"/>
              </a:rPr>
              <a:t>- A small mixed green salad with a light vinaigrette dressing (varies depending on ingredients).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500"/>
              </a:spcAft>
            </a:pPr>
            <a:r>
              <a:rPr lang="en-US" sz="1400" kern="0" dirty="0">
                <a:effectLst/>
                <a:latin typeface="Calibri" panose="020F0502020204030204" pitchFamily="34" charset="0"/>
                <a:ea typeface="Times New Roman" panose="02020603050405020304" pitchFamily="18" charset="0"/>
                <a:cs typeface="Calibri" panose="020F0502020204030204" pitchFamily="34" charset="0"/>
              </a:rPr>
              <a: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3F8BAEC0-F4E0-236B-107A-C4B69172FA1D}"/>
              </a:ext>
            </a:extLst>
          </p:cNvPr>
          <p:cNvSpPr txBox="1"/>
          <p:nvPr/>
        </p:nvSpPr>
        <p:spPr>
          <a:xfrm>
            <a:off x="6671388" y="634539"/>
            <a:ext cx="5234474" cy="5962594"/>
          </a:xfrm>
          <a:prstGeom prst="rect">
            <a:avLst/>
          </a:prstGeom>
          <a:noFill/>
          <a:ln>
            <a:solidFill>
              <a:schemeClr val="tx1"/>
            </a:solidFill>
          </a:ln>
        </p:spPr>
        <p:txBody>
          <a:bodyPr wrap="square">
            <a:spAutoFit/>
          </a:bodyPr>
          <a:lstStyle/>
          <a:p>
            <a:pPr marL="0" marR="0">
              <a:lnSpc>
                <a:spcPct val="107000"/>
              </a:lnSpc>
              <a:spcBef>
                <a:spcPts val="0"/>
              </a:spcBef>
              <a:spcAft>
                <a:spcPts val="1500"/>
              </a:spcAft>
            </a:pPr>
            <a:r>
              <a:rPr lang="en-US" sz="1400" b="1" kern="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Snack options:</a:t>
            </a:r>
            <a:endParaRPr lang="en-US" sz="14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500"/>
              </a:spcAft>
            </a:pPr>
            <a:r>
              <a:rPr lang="en-US" sz="1400" kern="0" dirty="0">
                <a:effectLst/>
                <a:latin typeface="Calibri" panose="020F0502020204030204" pitchFamily="34" charset="0"/>
                <a:ea typeface="Times New Roman" panose="02020603050405020304" pitchFamily="18" charset="0"/>
                <a:cs typeface="Calibri" panose="020F0502020204030204" pitchFamily="34" charset="0"/>
              </a:rPr>
              <a:t>- Greek yogurt (</a:t>
            </a:r>
            <a:r>
              <a:rPr lang="en-US" sz="1400" kern="0" dirty="0">
                <a:solidFill>
                  <a:schemeClr val="accent1"/>
                </a:solidFill>
                <a:effectLst/>
                <a:latin typeface="Calibri" panose="020F0502020204030204" pitchFamily="34" charset="0"/>
                <a:ea typeface="Times New Roman" panose="02020603050405020304" pitchFamily="18" charset="0"/>
                <a:cs typeface="Calibri" panose="020F0502020204030204" pitchFamily="34" charset="0"/>
              </a:rPr>
              <a:t>80-130 calories </a:t>
            </a:r>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per 100g</a:t>
            </a:r>
            <a:r>
              <a:rPr lang="en-US" sz="1400" kern="0" dirty="0">
                <a:effectLst/>
                <a:latin typeface="Calibri" panose="020F0502020204030204" pitchFamily="34" charset="0"/>
                <a:ea typeface="Times New Roman" panose="02020603050405020304" pitchFamily="18" charset="0"/>
                <a:cs typeface="Calibri" panose="020F0502020204030204" pitchFamily="34" charset="0"/>
              </a:rPr>
              <a:t>) with a handful of mixed nuts (e.g., almonds, walnuts).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500"/>
              </a:spcAft>
            </a:pPr>
            <a:r>
              <a:rPr lang="en-US" sz="1400" kern="0" dirty="0">
                <a:effectLst/>
                <a:latin typeface="Calibri" panose="020F0502020204030204" pitchFamily="34" charset="0"/>
                <a:ea typeface="Times New Roman" panose="02020603050405020304" pitchFamily="18" charset="0"/>
                <a:cs typeface="Calibri" panose="020F0502020204030204" pitchFamily="34" charset="0"/>
              </a:rPr>
              <a:t>- Baby carrots with hummus dip ( </a:t>
            </a:r>
            <a:r>
              <a:rPr lang="en-US" sz="1400" kern="0" dirty="0">
                <a:solidFill>
                  <a:schemeClr val="accent1"/>
                </a:solidFill>
                <a:effectLst/>
                <a:latin typeface="Calibri" panose="020F0502020204030204" pitchFamily="34" charset="0"/>
                <a:ea typeface="Times New Roman" panose="02020603050405020304" pitchFamily="18" charset="0"/>
                <a:cs typeface="Calibri" panose="020F0502020204030204" pitchFamily="34" charset="0"/>
              </a:rPr>
              <a:t>50-60 calories </a:t>
            </a:r>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per 100g</a:t>
            </a:r>
            <a:r>
              <a:rPr lang="en-US" sz="1400" kern="0" dirty="0">
                <a:effectLst/>
                <a:latin typeface="Calibri" panose="020F0502020204030204" pitchFamily="34" charset="0"/>
                <a:ea typeface="Times New Roman" panose="02020603050405020304" pitchFamily="18" charset="0"/>
                <a:cs typeface="Calibri" panose="020F0502020204030204" pitchFamily="34" charset="0"/>
              </a:rPr>
              <a: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500"/>
              </a:spcAft>
            </a:pPr>
            <a:r>
              <a:rPr lang="en-US" sz="1400" kern="0" dirty="0">
                <a:effectLst/>
                <a:latin typeface="Calibri" panose="020F0502020204030204" pitchFamily="34" charset="0"/>
                <a:ea typeface="Times New Roman" panose="02020603050405020304" pitchFamily="18" charset="0"/>
                <a:cs typeface="Calibri" panose="020F0502020204030204" pitchFamily="34" charset="0"/>
              </a:rPr>
              <a:t>- Sliced cucumber with a low-fat yogurt dip (calories vary based on dip used).</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500"/>
              </a:spcAft>
            </a:pPr>
            <a:r>
              <a:rPr lang="en-US" sz="1400" b="1" kern="0" dirty="0">
                <a:solidFill>
                  <a:srgbClr val="C00000"/>
                </a:solidFill>
                <a:effectLst/>
                <a:latin typeface="Calibri" panose="020F0502020204030204" pitchFamily="34" charset="0"/>
                <a:ea typeface="Times New Roman" panose="02020603050405020304" pitchFamily="18" charset="0"/>
                <a:cs typeface="Calibri" panose="020F0502020204030204" pitchFamily="34" charset="0"/>
              </a:rPr>
              <a:t>Dinner:</a:t>
            </a:r>
            <a:endParaRPr lang="en-US" sz="1400" b="1" kern="100" dirty="0">
              <a:solidFill>
                <a:srgbClr val="C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500"/>
              </a:spcAft>
            </a:pPr>
            <a:r>
              <a:rPr lang="en-US" sz="1400" kern="0" dirty="0">
                <a:effectLst/>
                <a:latin typeface="Calibri" panose="020F0502020204030204" pitchFamily="34" charset="0"/>
                <a:ea typeface="Times New Roman" panose="02020603050405020304" pitchFamily="18" charset="0"/>
                <a:cs typeface="Calibri" panose="020F0502020204030204" pitchFamily="34" charset="0"/>
              </a:rPr>
              <a:t>- Baked salmon fillet (</a:t>
            </a:r>
            <a:r>
              <a:rPr lang="en-US" sz="1400" kern="0" dirty="0">
                <a:solidFill>
                  <a:schemeClr val="accent1"/>
                </a:solidFill>
                <a:effectLst/>
                <a:latin typeface="Calibri" panose="020F0502020204030204" pitchFamily="34" charset="0"/>
                <a:ea typeface="Times New Roman" panose="02020603050405020304" pitchFamily="18" charset="0"/>
                <a:cs typeface="Calibri" panose="020F0502020204030204" pitchFamily="34" charset="0"/>
              </a:rPr>
              <a:t>150-200 calories </a:t>
            </a:r>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per 100g</a:t>
            </a:r>
            <a:r>
              <a:rPr lang="en-US" sz="1400" kern="0" dirty="0">
                <a:effectLst/>
                <a:latin typeface="Calibri" panose="020F0502020204030204" pitchFamily="34" charset="0"/>
                <a:ea typeface="Times New Roman" panose="02020603050405020304" pitchFamily="18" charset="0"/>
                <a:cs typeface="Calibri" panose="020F0502020204030204" pitchFamily="34" charset="0"/>
              </a:rPr>
              <a:t>) seasoned with herbs and lemon.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500"/>
              </a:spcAft>
            </a:pPr>
            <a:r>
              <a:rPr lang="en-US" sz="1400" kern="0" dirty="0">
                <a:effectLst/>
                <a:latin typeface="Calibri" panose="020F0502020204030204" pitchFamily="34" charset="0"/>
                <a:ea typeface="Times New Roman" panose="02020603050405020304" pitchFamily="18" charset="0"/>
                <a:cs typeface="Calibri" panose="020F0502020204030204" pitchFamily="34" charset="0"/>
              </a:rPr>
              <a:t>- Steamed asparagus or green beans as a side (</a:t>
            </a:r>
            <a:r>
              <a:rPr lang="en-US" sz="1400" kern="0" dirty="0">
                <a:solidFill>
                  <a:schemeClr val="accent1"/>
                </a:solidFill>
                <a:effectLst/>
                <a:latin typeface="Calibri" panose="020F0502020204030204" pitchFamily="34" charset="0"/>
                <a:ea typeface="Times New Roman" panose="02020603050405020304" pitchFamily="18" charset="0"/>
                <a:cs typeface="Calibri" panose="020F0502020204030204" pitchFamily="34" charset="0"/>
              </a:rPr>
              <a:t>20-30 calories </a:t>
            </a:r>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per 100g</a:t>
            </a:r>
            <a:r>
              <a:rPr lang="en-US" sz="1400" kern="0" dirty="0">
                <a:effectLst/>
                <a:latin typeface="Calibri" panose="020F0502020204030204" pitchFamily="34" charset="0"/>
                <a:ea typeface="Times New Roman" panose="02020603050405020304" pitchFamily="18" charset="0"/>
                <a:cs typeface="Calibri" panose="020F0502020204030204" pitchFamily="34" charset="0"/>
              </a:rPr>
              <a:t>).</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1500"/>
              </a:spcAft>
              <a:buFontTx/>
              <a:buChar char="-"/>
            </a:pPr>
            <a:r>
              <a:rPr lang="en-US" sz="1400" kern="0" dirty="0">
                <a:effectLst/>
                <a:latin typeface="Calibri" panose="020F0502020204030204" pitchFamily="34" charset="0"/>
                <a:ea typeface="Times New Roman" panose="02020603050405020304" pitchFamily="18" charset="0"/>
                <a:cs typeface="Calibri" panose="020F0502020204030204" pitchFamily="34" charset="0"/>
              </a:rPr>
              <a:t>Sweet potato mash (</a:t>
            </a:r>
            <a:r>
              <a:rPr lang="en-US" sz="1400" kern="0" dirty="0">
                <a:solidFill>
                  <a:schemeClr val="accent1"/>
                </a:solidFill>
                <a:effectLst/>
                <a:latin typeface="Calibri" panose="020F0502020204030204" pitchFamily="34" charset="0"/>
                <a:ea typeface="Times New Roman" panose="02020603050405020304" pitchFamily="18" charset="0"/>
                <a:cs typeface="Calibri" panose="020F0502020204030204" pitchFamily="34" charset="0"/>
              </a:rPr>
              <a:t>90-110 calories </a:t>
            </a:r>
            <a:r>
              <a:rPr lang="en-US" sz="1400" kern="0" dirty="0">
                <a:solidFill>
                  <a:srgbClr val="FF0000"/>
                </a:solidFill>
                <a:effectLst/>
                <a:latin typeface="Calibri" panose="020F0502020204030204" pitchFamily="34" charset="0"/>
                <a:ea typeface="Times New Roman" panose="02020603050405020304" pitchFamily="18" charset="0"/>
                <a:cs typeface="Calibri" panose="020F0502020204030204" pitchFamily="34" charset="0"/>
              </a:rPr>
              <a:t>per 100g</a:t>
            </a:r>
            <a:r>
              <a:rPr lang="en-US" sz="1400" kern="0" dirty="0">
                <a:effectLst/>
                <a:latin typeface="Calibri" panose="020F0502020204030204" pitchFamily="34" charset="0"/>
                <a:ea typeface="Times New Roman" panose="02020603050405020304" pitchFamily="18" charset="0"/>
                <a:cs typeface="Calibri" panose="020F0502020204030204" pitchFamily="34" charset="0"/>
              </a:rPr>
              <a:t>) as a healthier alternative to regular mashed potatoes.</a:t>
            </a:r>
          </a:p>
          <a:p>
            <a:pPr>
              <a:lnSpc>
                <a:spcPct val="107000"/>
              </a:lnSpc>
              <a:spcAft>
                <a:spcPts val="1500"/>
              </a:spcAft>
            </a:pPr>
            <a:r>
              <a:rPr lang="en-US" sz="1400" kern="0" dirty="0">
                <a:effectLst/>
                <a:latin typeface="Calibri" panose="020F0502020204030204" pitchFamily="34" charset="0"/>
                <a:ea typeface="Times New Roman" panose="02020603050405020304" pitchFamily="18" charset="0"/>
                <a:cs typeface="Calibri" panose="020F0502020204030204" pitchFamily="34" charset="0"/>
              </a:rPr>
              <a:t>Remember to focus on portion control, prioritize whole foods, and limit added sugars and processed foods. It's important to encourage regular physical activity and drink plenty of water throughout the day.</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1500"/>
              </a:spcAft>
              <a:buFontTx/>
              <a:buChar char="-"/>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FA79774A-92BE-021C-F4ED-0267F22DA386}"/>
              </a:ext>
            </a:extLst>
          </p:cNvPr>
          <p:cNvSpPr txBox="1"/>
          <p:nvPr/>
        </p:nvSpPr>
        <p:spPr>
          <a:xfrm>
            <a:off x="1060968" y="201601"/>
            <a:ext cx="10070063" cy="400110"/>
          </a:xfrm>
          <a:prstGeom prst="rect">
            <a:avLst/>
          </a:prstGeom>
          <a:noFill/>
        </p:spPr>
        <p:txBody>
          <a:bodyPr wrap="square">
            <a:spAutoFit/>
          </a:bodyPr>
          <a:lstStyle/>
          <a:p>
            <a:pPr lvl="0" eaLnBrk="0" fontAlgn="base" hangingPunct="0">
              <a:spcBef>
                <a:spcPct val="0"/>
              </a:spcBef>
              <a:spcAft>
                <a:spcPct val="0"/>
              </a:spcAft>
            </a:pPr>
            <a:r>
              <a:rPr lang="en-US" altLang="en-US" sz="2000" b="1" dirty="0" bmk="">
                <a:latin typeface="Calibri" panose="020F0502020204030204" pitchFamily="34" charset="0"/>
                <a:ea typeface="Calibri" panose="020F0502020204030204" pitchFamily="34" charset="0"/>
                <a:cs typeface="Calibri" panose="020F0502020204030204" pitchFamily="34" charset="0"/>
              </a:rPr>
              <a:t>Here this is the </a:t>
            </a:r>
            <a:r>
              <a:rPr lang="en-US" altLang="en-US" sz="2000" b="1" dirty="0" bmk="">
                <a:solidFill>
                  <a:srgbClr val="FF0000"/>
                </a:solidFill>
                <a:latin typeface="Calibri" panose="020F0502020204030204" pitchFamily="34" charset="0"/>
                <a:ea typeface="Calibri" panose="020F0502020204030204" pitchFamily="34" charset="0"/>
                <a:cs typeface="Calibri" panose="020F0502020204030204" pitchFamily="34" charset="0"/>
              </a:rPr>
              <a:t>Low range </a:t>
            </a:r>
            <a:r>
              <a:rPr lang="en-US" altLang="en-US" sz="2000" b="1" dirty="0" bmk="">
                <a:solidFill>
                  <a:srgbClr val="0070C0"/>
                </a:solidFill>
                <a:latin typeface="Calibri" panose="020F0502020204030204" pitchFamily="34" charset="0"/>
                <a:ea typeface="Calibri" panose="020F0502020204030204" pitchFamily="34" charset="0"/>
                <a:cs typeface="Calibri" panose="020F0502020204030204" pitchFamily="34" charset="0"/>
              </a:rPr>
              <a:t>Meal plan </a:t>
            </a:r>
            <a:r>
              <a:rPr lang="en-US" altLang="en-US" sz="2000" b="1" dirty="0" bmk="">
                <a:latin typeface="Calibri" panose="020F0502020204030204" pitchFamily="34" charset="0"/>
                <a:ea typeface="Calibri" panose="020F0502020204030204" pitchFamily="34" charset="0"/>
                <a:cs typeface="Calibri" panose="020F0502020204030204" pitchFamily="34" charset="0"/>
              </a:rPr>
              <a:t>of</a:t>
            </a:r>
            <a:r>
              <a:rPr lang="en-US" altLang="en-US" sz="2000" b="1" dirty="0" bmk="">
                <a:solidFill>
                  <a:srgbClr val="FF0000"/>
                </a:solidFill>
                <a:latin typeface="Calibri" panose="020F0502020204030204" pitchFamily="34" charset="0"/>
                <a:ea typeface="Calibri" panose="020F0502020204030204" pitchFamily="34" charset="0"/>
                <a:cs typeface="Calibri" panose="020F0502020204030204" pitchFamily="34" charset="0"/>
              </a:rPr>
              <a:t> Abdominal obesity </a:t>
            </a:r>
            <a:r>
              <a:rPr lang="en-US" altLang="en-US" sz="2000" b="1" dirty="0" bmk="">
                <a:latin typeface="Calibri" panose="020F0502020204030204" pitchFamily="34" charset="0"/>
                <a:ea typeface="Calibri" panose="020F0502020204030204" pitchFamily="34" charset="0"/>
                <a:cs typeface="Calibri" panose="020F0502020204030204" pitchFamily="34" charset="0"/>
              </a:rPr>
              <a:t>person &amp; age range </a:t>
            </a:r>
            <a:r>
              <a:rPr lang="en-US" altLang="en-US" sz="2000" b="1" dirty="0" bmk="">
                <a:solidFill>
                  <a:srgbClr val="FF0000"/>
                </a:solidFill>
                <a:latin typeface="Calibri" panose="020F0502020204030204" pitchFamily="34" charset="0"/>
                <a:ea typeface="Calibri" panose="020F0502020204030204" pitchFamily="34" charset="0"/>
                <a:cs typeface="Calibri" panose="020F0502020204030204" pitchFamily="34" charset="0"/>
              </a:rPr>
              <a:t>is 10-16 </a:t>
            </a:r>
            <a:r>
              <a:rPr lang="en-US" altLang="en-US" sz="2000" b="1" dirty="0" bmk="">
                <a:latin typeface="Calibri" panose="020F0502020204030204" pitchFamily="34" charset="0"/>
                <a:ea typeface="Calibri" panose="020F0502020204030204" pitchFamily="34" charset="0"/>
                <a:cs typeface="Calibri" panose="020F0502020204030204" pitchFamily="34" charset="0"/>
              </a:rPr>
              <a:t>years</a:t>
            </a:r>
          </a:p>
        </p:txBody>
      </p:sp>
    </p:spTree>
    <p:extLst>
      <p:ext uri="{BB962C8B-B14F-4D97-AF65-F5344CB8AC3E}">
        <p14:creationId xmlns:p14="http://schemas.microsoft.com/office/powerpoint/2010/main" val="37563449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11AFBECC-F8BF-D330-4115-83189BCAF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694" y="6442636"/>
            <a:ext cx="1396338" cy="308994"/>
          </a:xfrm>
          <a:prstGeom prst="rect">
            <a:avLst/>
          </a:prstGeom>
        </p:spPr>
      </p:pic>
      <p:sp>
        <p:nvSpPr>
          <p:cNvPr id="4" name="TextBox 3">
            <a:extLst>
              <a:ext uri="{FF2B5EF4-FFF2-40B4-BE49-F238E27FC236}">
                <a16:creationId xmlns:a16="http://schemas.microsoft.com/office/drawing/2014/main" id="{08CF6ACB-32DF-C9D7-57C6-1F2570F18E33}"/>
              </a:ext>
            </a:extLst>
          </p:cNvPr>
          <p:cNvSpPr txBox="1"/>
          <p:nvPr/>
        </p:nvSpPr>
        <p:spPr>
          <a:xfrm>
            <a:off x="1688841" y="106370"/>
            <a:ext cx="9302620" cy="369332"/>
          </a:xfrm>
          <a:prstGeom prst="rect">
            <a:avLst/>
          </a:prstGeom>
          <a:noFill/>
        </p:spPr>
        <p:txBody>
          <a:bodyPr wrap="square">
            <a:spAutoFit/>
          </a:bodyPr>
          <a:lstStyle/>
          <a:p>
            <a:pPr lvl="0" eaLnBrk="0" fontAlgn="base" hangingPunct="0">
              <a:spcBef>
                <a:spcPct val="0"/>
              </a:spcBef>
              <a:spcAft>
                <a:spcPct val="0"/>
              </a:spcAft>
            </a:pPr>
            <a:r>
              <a:rPr lang="en-US" altLang="en-US" sz="1800" b="1" dirty="0" bmk="">
                <a:latin typeface="Calibri" panose="020F0502020204030204" pitchFamily="34" charset="0"/>
                <a:ea typeface="Calibri" panose="020F0502020204030204" pitchFamily="34" charset="0"/>
                <a:cs typeface="Calibri" panose="020F0502020204030204" pitchFamily="34" charset="0"/>
              </a:rPr>
              <a:t>Here this is the </a:t>
            </a:r>
            <a:r>
              <a:rPr lang="en-US" altLang="en-US" sz="1800" b="1" dirty="0" bmk="">
                <a:solidFill>
                  <a:srgbClr val="FF0000"/>
                </a:solidFill>
                <a:latin typeface="Calibri" panose="020F0502020204030204" pitchFamily="34" charset="0"/>
                <a:ea typeface="Calibri" panose="020F0502020204030204" pitchFamily="34" charset="0"/>
                <a:cs typeface="Calibri" panose="020F0502020204030204" pitchFamily="34" charset="0"/>
              </a:rPr>
              <a:t>Low range </a:t>
            </a:r>
            <a:r>
              <a:rPr lang="en-US" altLang="en-US" sz="1800" b="1" dirty="0" bmk="">
                <a:solidFill>
                  <a:srgbClr val="0070C0"/>
                </a:solidFill>
                <a:latin typeface="Calibri" panose="020F0502020204030204" pitchFamily="34" charset="0"/>
                <a:ea typeface="Calibri" panose="020F0502020204030204" pitchFamily="34" charset="0"/>
                <a:cs typeface="Calibri" panose="020F0502020204030204" pitchFamily="34" charset="0"/>
              </a:rPr>
              <a:t>Exercise plan </a:t>
            </a:r>
            <a:r>
              <a:rPr lang="en-US" altLang="en-US" sz="1800" b="1" dirty="0" bmk="">
                <a:latin typeface="Calibri" panose="020F0502020204030204" pitchFamily="34" charset="0"/>
                <a:ea typeface="Calibri" panose="020F0502020204030204" pitchFamily="34" charset="0"/>
                <a:cs typeface="Calibri" panose="020F0502020204030204" pitchFamily="34" charset="0"/>
              </a:rPr>
              <a:t>of</a:t>
            </a:r>
            <a:r>
              <a:rPr lang="en-US" altLang="en-US" sz="1800" b="1" dirty="0" bmk="">
                <a:solidFill>
                  <a:srgbClr val="FF0000"/>
                </a:solidFill>
                <a:latin typeface="Calibri" panose="020F0502020204030204" pitchFamily="34" charset="0"/>
                <a:ea typeface="Calibri" panose="020F0502020204030204" pitchFamily="34" charset="0"/>
                <a:cs typeface="Calibri" panose="020F0502020204030204" pitchFamily="34" charset="0"/>
              </a:rPr>
              <a:t> Abdominal obesity </a:t>
            </a:r>
            <a:r>
              <a:rPr lang="en-US" altLang="en-US" sz="1800" b="1" dirty="0" bmk="">
                <a:latin typeface="Calibri" panose="020F0502020204030204" pitchFamily="34" charset="0"/>
                <a:ea typeface="Calibri" panose="020F0502020204030204" pitchFamily="34" charset="0"/>
                <a:cs typeface="Calibri" panose="020F0502020204030204" pitchFamily="34" charset="0"/>
              </a:rPr>
              <a:t>person &amp; age range </a:t>
            </a:r>
            <a:r>
              <a:rPr lang="en-US" altLang="en-US" sz="1800" b="1" dirty="0" bmk="">
                <a:solidFill>
                  <a:srgbClr val="FF0000"/>
                </a:solidFill>
                <a:latin typeface="Calibri" panose="020F0502020204030204" pitchFamily="34" charset="0"/>
                <a:ea typeface="Calibri" panose="020F0502020204030204" pitchFamily="34" charset="0"/>
                <a:cs typeface="Calibri" panose="020F0502020204030204" pitchFamily="34" charset="0"/>
              </a:rPr>
              <a:t>is 10-16 </a:t>
            </a:r>
            <a:r>
              <a:rPr lang="en-US" altLang="en-US" sz="1800" b="1" dirty="0" bmk="">
                <a:latin typeface="Calibri" panose="020F0502020204030204" pitchFamily="34" charset="0"/>
                <a:ea typeface="Calibri" panose="020F0502020204030204" pitchFamily="34" charset="0"/>
                <a:cs typeface="Calibri" panose="020F0502020204030204" pitchFamily="34" charset="0"/>
              </a:rPr>
              <a:t>years</a:t>
            </a:r>
          </a:p>
        </p:txBody>
      </p:sp>
      <p:sp>
        <p:nvSpPr>
          <p:cNvPr id="3" name="TextBox 2">
            <a:extLst>
              <a:ext uri="{FF2B5EF4-FFF2-40B4-BE49-F238E27FC236}">
                <a16:creationId xmlns:a16="http://schemas.microsoft.com/office/drawing/2014/main" id="{FAA106D4-1E3F-9372-6069-1B4CC1AEBE89}"/>
              </a:ext>
            </a:extLst>
          </p:cNvPr>
          <p:cNvSpPr txBox="1"/>
          <p:nvPr/>
        </p:nvSpPr>
        <p:spPr>
          <a:xfrm>
            <a:off x="286138" y="601711"/>
            <a:ext cx="6273282" cy="3196516"/>
          </a:xfrm>
          <a:prstGeom prst="rect">
            <a:avLst/>
          </a:prstGeom>
          <a:noFill/>
          <a:ln>
            <a:solidFill>
              <a:schemeClr val="tx1"/>
            </a:solidFill>
          </a:ln>
        </p:spPr>
        <p:txBody>
          <a:bodyPr wrap="square">
            <a:spAutoFit/>
          </a:bodyPr>
          <a:lstStyle/>
          <a:p>
            <a:pPr marL="0" marR="0">
              <a:lnSpc>
                <a:spcPct val="107000"/>
              </a:lnSpc>
              <a:spcBef>
                <a:spcPts val="0"/>
              </a:spcBef>
              <a:spcAft>
                <a:spcPts val="800"/>
              </a:spcAft>
            </a:pPr>
            <a:r>
              <a:rPr lang="en-US" sz="1800" b="1" kern="100" dirty="0">
                <a:solidFill>
                  <a:schemeClr val="accent6">
                    <a:lumMod val="50000"/>
                  </a:schemeClr>
                </a:solidFill>
                <a:effectLst/>
                <a:latin typeface="Calibri" panose="020F0502020204030204" pitchFamily="34" charset="0"/>
                <a:ea typeface="Calibri" panose="020F0502020204030204" pitchFamily="34" charset="0"/>
                <a:cs typeface="Times New Roman" panose="02020603050405020304" pitchFamily="18" charset="0"/>
              </a:rPr>
              <a:t>10 to 15 Years Old:</a:t>
            </a:r>
            <a:endParaRPr lang="en-US" sz="1800" kern="100" dirty="0">
              <a:solidFill>
                <a:schemeClr val="accent6">
                  <a:lumMod val="5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Low Abdominal Obesity:</a:t>
            </a:r>
            <a:endParaRPr lang="en-US" sz="1800"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
            </a:pPr>
            <a:r>
              <a:rPr lang="en-US" sz="1800" kern="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  - Monday: Seated Marches, Seated Leg Extensions, Standing Side Leg Lifts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
            </a:pPr>
            <a:r>
              <a:rPr lang="en-US" sz="1800" kern="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  - Wednesday: Standing Wall Push-Ups, Chair Squats, Seated Torso Twists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
            </a:pPr>
            <a:r>
              <a:rPr lang="en-US" sz="1800" kern="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  - Friday: Seated Bicycle Crunches, Modified Plank on Chair, Seated Shoulder Circles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1500"/>
              </a:spcAft>
            </a:pPr>
            <a:r>
              <a:rPr lang="en-US" sz="1400" kern="0" dirty="0">
                <a:effectLst/>
                <a:latin typeface="Calibri" panose="020F0502020204030204" pitchFamily="34" charset="0"/>
                <a:ea typeface="Times New Roman" panose="02020603050405020304" pitchFamily="18" charset="0"/>
                <a:cs typeface="Calibri" panose="020F0502020204030204" pitchFamily="34" charset="0"/>
              </a:rPr>
              <a: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FDDBBA1-8D67-734B-A941-13C6BBF9D6B5}"/>
              </a:ext>
            </a:extLst>
          </p:cNvPr>
          <p:cNvSpPr txBox="1"/>
          <p:nvPr/>
        </p:nvSpPr>
        <p:spPr>
          <a:xfrm>
            <a:off x="6671388" y="634539"/>
            <a:ext cx="5234474" cy="2797561"/>
          </a:xfrm>
          <a:prstGeom prst="rect">
            <a:avLst/>
          </a:prstGeom>
          <a:noFill/>
          <a:ln>
            <a:solidFill>
              <a:schemeClr val="tx1"/>
            </a:solidFill>
          </a:ln>
        </p:spPr>
        <p:txBody>
          <a:bodyPr wrap="square">
            <a:spAutoFit/>
          </a:bodyPr>
          <a:lstStyle/>
          <a:p>
            <a:pPr marL="0" marR="0">
              <a:lnSpc>
                <a:spcPct val="107000"/>
              </a:lnSpc>
              <a:spcBef>
                <a:spcPts val="0"/>
              </a:spcBef>
              <a:spcAft>
                <a:spcPts val="800"/>
              </a:spcAft>
            </a:pPr>
            <a:r>
              <a:rPr lang="en-US" sz="18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Medium Abdominal Obesity:</a:t>
            </a:r>
          </a:p>
          <a:p>
            <a:pPr marL="285750" marR="0" indent="-285750">
              <a:lnSpc>
                <a:spcPct val="107000"/>
              </a:lnSpc>
              <a:spcBef>
                <a:spcPts val="0"/>
              </a:spcBef>
              <a:spcAft>
                <a:spcPts val="800"/>
              </a:spcAft>
              <a:buFont typeface="Wingdings" panose="05000000000000000000" pitchFamily="2" charset="2"/>
              <a:buChar char="§"/>
            </a:pPr>
            <a:r>
              <a:rPr lang="en-US" sz="1800" kern="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  - Monday: Standing Wall Push-Ups, Chair Squats, Seated Marches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
            </a:pPr>
            <a:r>
              <a:rPr lang="en-US" sz="1800" kern="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  - Wednesday: Modified Plank on Chair, Seated Bicycle Crunches, Seated Leg Extensions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
            </a:pPr>
            <a:r>
              <a:rPr lang="en-US" sz="1800" kern="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  - Friday: Standing Side Leg Lifts, Seated Torso Twists, Seated Shoulder Circles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1500"/>
              </a:spcAft>
              <a:buFontTx/>
              <a:buChar char="-"/>
            </a:pP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B20E8E46-382C-F2E6-93A4-61BE3718F5F8}"/>
              </a:ext>
            </a:extLst>
          </p:cNvPr>
          <p:cNvSpPr txBox="1"/>
          <p:nvPr/>
        </p:nvSpPr>
        <p:spPr>
          <a:xfrm>
            <a:off x="3291374" y="4072741"/>
            <a:ext cx="6097554" cy="2461508"/>
          </a:xfrm>
          <a:prstGeom prst="rect">
            <a:avLst/>
          </a:prstGeom>
          <a:noFill/>
          <a:ln>
            <a:solidFill>
              <a:schemeClr val="tx1">
                <a:lumMod val="85000"/>
                <a:lumOff val="15000"/>
              </a:schemeClr>
            </a:solidFill>
          </a:ln>
        </p:spPr>
        <p:txBody>
          <a:bodyPr wrap="square">
            <a:spAutoFit/>
          </a:bodyPr>
          <a:lstStyle/>
          <a:p>
            <a:pPr marL="0" marR="0">
              <a:lnSpc>
                <a:spcPct val="107000"/>
              </a:lnSpc>
              <a:spcBef>
                <a:spcPts val="0"/>
              </a:spcBef>
              <a:spcAft>
                <a:spcPts val="800"/>
              </a:spcAft>
            </a:pPr>
            <a:r>
              <a:rPr lang="en-US" sz="1800" b="1" kern="100"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High Abdominal Obesity:</a:t>
            </a:r>
          </a:p>
          <a:p>
            <a:pPr marL="285750" marR="0" indent="-285750">
              <a:lnSpc>
                <a:spcPct val="107000"/>
              </a:lnSpc>
              <a:spcBef>
                <a:spcPts val="0"/>
              </a:spcBef>
              <a:spcAft>
                <a:spcPts val="800"/>
              </a:spcAft>
              <a:buFont typeface="Wingdings" panose="05000000000000000000" pitchFamily="2" charset="2"/>
              <a:buChar char="§"/>
            </a:pPr>
            <a:r>
              <a:rPr lang="en-US" sz="1800" kern="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  - Monday: Seated Marches, Seated Leg Extensions, Seated Torso Twists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
            </a:pPr>
            <a:r>
              <a:rPr lang="en-US" sz="1800" kern="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  - Wednesday: Seated Bicycle Crunches, Chair Squats, Modified Plank on Chair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
            </a:pPr>
            <a:r>
              <a:rPr lang="en-US" sz="1800" kern="100" dirty="0">
                <a:solidFill>
                  <a:srgbClr val="2F5496"/>
                </a:solidFill>
                <a:effectLst/>
                <a:latin typeface="Calibri" panose="020F0502020204030204" pitchFamily="34" charset="0"/>
                <a:ea typeface="Calibri" panose="020F0502020204030204" pitchFamily="34" charset="0"/>
                <a:cs typeface="Times New Roman" panose="02020603050405020304" pitchFamily="18" charset="0"/>
              </a:rPr>
              <a:t>  - Friday: Seated Shoulder Circles, Standing Wall Push-Ups, Standing Side Leg Lifts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412652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286311-A052-F206-D593-6B71C3E08B36}"/>
              </a:ext>
            </a:extLst>
          </p:cNvPr>
          <p:cNvSpPr txBox="1"/>
          <p:nvPr/>
        </p:nvSpPr>
        <p:spPr>
          <a:xfrm>
            <a:off x="2480386" y="717706"/>
            <a:ext cx="7007291" cy="95410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400" b="1" dirty="0">
                <a:solidFill>
                  <a:srgbClr val="FF0000"/>
                </a:solidFill>
              </a:rPr>
              <a:t>ABDOMINAL OBESITY</a:t>
            </a:r>
          </a:p>
          <a:p>
            <a:r>
              <a:rPr lang="en-US" sz="1400" dirty="0">
                <a:solidFill>
                  <a:schemeClr val="tx1"/>
                </a:solidFill>
              </a:rPr>
              <a:t>Percentage Rate = ((Age Value / Age Threshold) * Age Weight) + ((Weight Value &gt;= Weight Threshold) * Weight Weight) + ((Height Value &gt;= Height Threshold) * Height Weight)</a:t>
            </a:r>
          </a:p>
          <a:p>
            <a:endParaRPr lang="en-US" sz="1400" b="1" dirty="0">
              <a:solidFill>
                <a:srgbClr val="FF0000"/>
              </a:solidFill>
            </a:endParaRPr>
          </a:p>
        </p:txBody>
      </p:sp>
      <p:pic>
        <p:nvPicPr>
          <p:cNvPr id="3" name="Picture 2" descr="A picture containing text&#10;&#10;Description automatically generated">
            <a:extLst>
              <a:ext uri="{FF2B5EF4-FFF2-40B4-BE49-F238E27FC236}">
                <a16:creationId xmlns:a16="http://schemas.microsoft.com/office/drawing/2014/main" id="{E8F50306-8E84-325B-82D5-0A7034DEC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694" y="6442636"/>
            <a:ext cx="1396338" cy="308994"/>
          </a:xfrm>
          <a:prstGeom prst="rect">
            <a:avLst/>
          </a:prstGeom>
        </p:spPr>
      </p:pic>
      <p:sp>
        <p:nvSpPr>
          <p:cNvPr id="6" name="TextBox 5">
            <a:extLst>
              <a:ext uri="{FF2B5EF4-FFF2-40B4-BE49-F238E27FC236}">
                <a16:creationId xmlns:a16="http://schemas.microsoft.com/office/drawing/2014/main" id="{E9FFDD1A-F342-CF4E-7C04-855CB189C1EE}"/>
              </a:ext>
            </a:extLst>
          </p:cNvPr>
          <p:cNvSpPr txBox="1"/>
          <p:nvPr/>
        </p:nvSpPr>
        <p:spPr>
          <a:xfrm>
            <a:off x="4683967" y="207014"/>
            <a:ext cx="2215243" cy="369332"/>
          </a:xfrm>
          <a:prstGeom prst="rect">
            <a:avLst/>
          </a:prstGeom>
          <a:noFill/>
        </p:spPr>
        <p:txBody>
          <a:bodyPr wrap="square">
            <a:spAutoFit/>
          </a:bodyPr>
          <a:lstStyle/>
          <a:p>
            <a:pPr marL="0" marR="0" algn="just">
              <a:spcBef>
                <a:spcPts val="0"/>
              </a:spcBef>
              <a:spcAft>
                <a:spcPts val="0"/>
              </a:spcAft>
            </a:pPr>
            <a:r>
              <a:rPr lang="en-US" sz="1800" b="1" dirty="0">
                <a:effectLst/>
                <a:latin typeface="Times New Roman" panose="02020603050405020304" pitchFamily="18" charset="0"/>
                <a:ea typeface="SimSun" panose="02010600030101010101" pitchFamily="2" charset="-122"/>
              </a:rPr>
              <a:t>BACKEND  LOGIC</a:t>
            </a:r>
            <a:endParaRPr lang="en-US" sz="1800" dirty="0">
              <a:effectLst/>
              <a:latin typeface="Times New Roman" panose="02020603050405020304" pitchFamily="18" charset="0"/>
              <a:ea typeface="SimSun" panose="02010600030101010101" pitchFamily="2" charset="-122"/>
            </a:endParaRPr>
          </a:p>
        </p:txBody>
      </p:sp>
      <p:sp>
        <p:nvSpPr>
          <p:cNvPr id="9" name="TextBox 8">
            <a:extLst>
              <a:ext uri="{FF2B5EF4-FFF2-40B4-BE49-F238E27FC236}">
                <a16:creationId xmlns:a16="http://schemas.microsoft.com/office/drawing/2014/main" id="{40493BDF-715E-2612-24D4-B8D6615E6DB8}"/>
              </a:ext>
            </a:extLst>
          </p:cNvPr>
          <p:cNvSpPr txBox="1"/>
          <p:nvPr/>
        </p:nvSpPr>
        <p:spPr>
          <a:xfrm>
            <a:off x="569167" y="2182505"/>
            <a:ext cx="6097554" cy="3693319"/>
          </a:xfrm>
          <a:prstGeom prst="rect">
            <a:avLst/>
          </a:prstGeom>
          <a:noFill/>
        </p:spPr>
        <p:txBody>
          <a:bodyPr wrap="square">
            <a:spAutoFit/>
          </a:bodyPr>
          <a:lstStyle/>
          <a:p>
            <a:pPr marL="285750" indent="-285750">
              <a:buFont typeface="Wingdings" panose="05000000000000000000" pitchFamily="2" charset="2"/>
              <a:buChar char="ü"/>
            </a:pPr>
            <a:r>
              <a:rPr lang="en-US" dirty="0">
                <a:solidFill>
                  <a:srgbClr val="7030A0"/>
                </a:solidFill>
              </a:rPr>
              <a:t>Age: 30 [patient input data]</a:t>
            </a:r>
          </a:p>
          <a:p>
            <a:pPr marL="285750" indent="-285750">
              <a:buFont typeface="Wingdings" panose="05000000000000000000" pitchFamily="2" charset="2"/>
              <a:buChar char="ü"/>
            </a:pPr>
            <a:r>
              <a:rPr lang="en-US" dirty="0">
                <a:solidFill>
                  <a:srgbClr val="7030A0"/>
                </a:solidFill>
              </a:rPr>
              <a:t>Weight: 55kg [patient input data]</a:t>
            </a:r>
          </a:p>
          <a:p>
            <a:pPr marL="285750" indent="-285750">
              <a:buFont typeface="Wingdings" panose="05000000000000000000" pitchFamily="2" charset="2"/>
              <a:buChar char="ü"/>
            </a:pPr>
            <a:r>
              <a:rPr lang="en-US" dirty="0">
                <a:solidFill>
                  <a:srgbClr val="7030A0"/>
                </a:solidFill>
              </a:rPr>
              <a:t>Height: 55cm [patient input data]</a:t>
            </a:r>
          </a:p>
          <a:p>
            <a:endParaRPr lang="en-US" dirty="0"/>
          </a:p>
          <a:p>
            <a:r>
              <a:rPr lang="en-US" dirty="0"/>
              <a:t>Age:</a:t>
            </a:r>
          </a:p>
          <a:p>
            <a:r>
              <a:rPr lang="en-US" dirty="0"/>
              <a:t>  - 10-15 years: Threshold = 10, Value = 1</a:t>
            </a:r>
          </a:p>
          <a:p>
            <a:r>
              <a:rPr lang="en-US" dirty="0"/>
              <a:t>  - 16-35 years: Threshold = 16, Value = 2</a:t>
            </a:r>
          </a:p>
          <a:p>
            <a:r>
              <a:rPr lang="en-US" dirty="0"/>
              <a:t>  - 36-50 years: Threshold = 36, Value = 3</a:t>
            </a:r>
          </a:p>
          <a:p>
            <a:r>
              <a:rPr lang="en-US" dirty="0"/>
              <a:t>  - More than 50 years: Threshold = 50, Value = 4</a:t>
            </a:r>
          </a:p>
          <a:p>
            <a:endParaRPr lang="en-US" dirty="0"/>
          </a:p>
          <a:p>
            <a:pPr marL="285750" indent="-285750">
              <a:buFont typeface="Wingdings" panose="05000000000000000000" pitchFamily="2" charset="2"/>
              <a:buChar char="§"/>
            </a:pPr>
            <a:r>
              <a:rPr lang="en-US" dirty="0"/>
              <a:t>Age Value = 2</a:t>
            </a:r>
          </a:p>
          <a:p>
            <a:pPr marL="285750" indent="-285750">
              <a:buFont typeface="Wingdings" panose="05000000000000000000" pitchFamily="2" charset="2"/>
              <a:buChar char="§"/>
            </a:pPr>
            <a:r>
              <a:rPr lang="en-US" dirty="0"/>
              <a:t>Age Threshold = 16</a:t>
            </a:r>
          </a:p>
          <a:p>
            <a:pPr marL="285750" indent="-285750">
              <a:buFont typeface="Wingdings" panose="05000000000000000000" pitchFamily="2" charset="2"/>
              <a:buChar char="§"/>
            </a:pPr>
            <a:r>
              <a:rPr lang="en-US" dirty="0"/>
              <a:t>Age Weight = 30 [patient input data]</a:t>
            </a:r>
          </a:p>
        </p:txBody>
      </p:sp>
      <p:sp>
        <p:nvSpPr>
          <p:cNvPr id="11" name="TextBox 10">
            <a:extLst>
              <a:ext uri="{FF2B5EF4-FFF2-40B4-BE49-F238E27FC236}">
                <a16:creationId xmlns:a16="http://schemas.microsoft.com/office/drawing/2014/main" id="{4F6A5CCF-A443-4B90-F3FE-1F656378BC7E}"/>
              </a:ext>
            </a:extLst>
          </p:cNvPr>
          <p:cNvSpPr txBox="1"/>
          <p:nvPr/>
        </p:nvSpPr>
        <p:spPr>
          <a:xfrm>
            <a:off x="6576137" y="4348783"/>
            <a:ext cx="5221256" cy="923330"/>
          </a:xfrm>
          <a:prstGeom prst="rect">
            <a:avLst/>
          </a:prstGeom>
          <a:noFill/>
        </p:spPr>
        <p:txBody>
          <a:bodyPr wrap="square">
            <a:spAutoFit/>
          </a:bodyPr>
          <a:lstStyle/>
          <a:p>
            <a:pPr marL="285750" indent="-285750">
              <a:buFont typeface="Wingdings" panose="05000000000000000000" pitchFamily="2" charset="2"/>
              <a:buChar char="§"/>
            </a:pPr>
            <a:r>
              <a:rPr lang="en-US" dirty="0"/>
              <a:t>Weight </a:t>
            </a:r>
            <a:r>
              <a:rPr lang="en-US" dirty="0" err="1"/>
              <a:t>Weight</a:t>
            </a:r>
            <a:r>
              <a:rPr lang="en-US" dirty="0"/>
              <a:t> = 55kg [patient input data] </a:t>
            </a:r>
          </a:p>
          <a:p>
            <a:pPr marL="285750" indent="-285750">
              <a:buFont typeface="Wingdings" panose="05000000000000000000" pitchFamily="2" charset="2"/>
              <a:buChar char="§"/>
            </a:pPr>
            <a:r>
              <a:rPr lang="en-US" dirty="0"/>
              <a:t>Weight Threshold = 81kg</a:t>
            </a:r>
          </a:p>
          <a:p>
            <a:pPr marL="285750" indent="-285750">
              <a:buFont typeface="Wingdings" panose="05000000000000000000" pitchFamily="2" charset="2"/>
              <a:buChar char="§"/>
            </a:pPr>
            <a:r>
              <a:rPr lang="en-US" dirty="0"/>
              <a:t>Weight Value = 0</a:t>
            </a:r>
          </a:p>
        </p:txBody>
      </p:sp>
      <p:sp>
        <p:nvSpPr>
          <p:cNvPr id="13" name="TextBox 12">
            <a:extLst>
              <a:ext uri="{FF2B5EF4-FFF2-40B4-BE49-F238E27FC236}">
                <a16:creationId xmlns:a16="http://schemas.microsoft.com/office/drawing/2014/main" id="{E7477904-A3DF-F56C-2875-B8EDEE1633AA}"/>
              </a:ext>
            </a:extLst>
          </p:cNvPr>
          <p:cNvSpPr txBox="1"/>
          <p:nvPr/>
        </p:nvSpPr>
        <p:spPr>
          <a:xfrm>
            <a:off x="6401577" y="2022595"/>
            <a:ext cx="4700297" cy="923330"/>
          </a:xfrm>
          <a:prstGeom prst="rect">
            <a:avLst/>
          </a:prstGeom>
          <a:noFill/>
        </p:spPr>
        <p:txBody>
          <a:bodyPr wrap="square">
            <a:spAutoFit/>
          </a:bodyPr>
          <a:lstStyle/>
          <a:p>
            <a:pPr marL="285750" indent="-285750">
              <a:buFont typeface="Wingdings" panose="05000000000000000000" pitchFamily="2" charset="2"/>
              <a:buChar char="§"/>
            </a:pPr>
            <a:r>
              <a:rPr lang="en-US" dirty="0"/>
              <a:t>Height Weight = 55cm [patient input data] </a:t>
            </a:r>
          </a:p>
          <a:p>
            <a:pPr marL="285750" indent="-285750">
              <a:buFont typeface="Wingdings" panose="05000000000000000000" pitchFamily="2" charset="2"/>
              <a:buChar char="§"/>
            </a:pPr>
            <a:r>
              <a:rPr lang="en-US" dirty="0"/>
              <a:t>Height Threshold = 70cm</a:t>
            </a:r>
          </a:p>
          <a:p>
            <a:pPr marL="285750" indent="-285750">
              <a:buFont typeface="Wingdings" panose="05000000000000000000" pitchFamily="2" charset="2"/>
              <a:buChar char="§"/>
            </a:pPr>
            <a:r>
              <a:rPr lang="en-US" dirty="0"/>
              <a:t>Height Value = 0</a:t>
            </a:r>
          </a:p>
        </p:txBody>
      </p:sp>
      <p:sp>
        <p:nvSpPr>
          <p:cNvPr id="17" name="TextBox 16">
            <a:extLst>
              <a:ext uri="{FF2B5EF4-FFF2-40B4-BE49-F238E27FC236}">
                <a16:creationId xmlns:a16="http://schemas.microsoft.com/office/drawing/2014/main" id="{16A5C041-1B9E-3F3F-ECE8-A30606FF3CAA}"/>
              </a:ext>
            </a:extLst>
          </p:cNvPr>
          <p:cNvSpPr txBox="1"/>
          <p:nvPr/>
        </p:nvSpPr>
        <p:spPr>
          <a:xfrm>
            <a:off x="6576137" y="5382493"/>
            <a:ext cx="5221256" cy="1200329"/>
          </a:xfrm>
          <a:prstGeom prst="rect">
            <a:avLst/>
          </a:prstGeom>
          <a:noFill/>
        </p:spPr>
        <p:txBody>
          <a:bodyPr wrap="square">
            <a:spAutoFit/>
          </a:bodyPr>
          <a:lstStyle/>
          <a:p>
            <a:r>
              <a:rPr lang="en-US" dirty="0">
                <a:solidFill>
                  <a:srgbClr val="7030A0"/>
                </a:solidFill>
              </a:rPr>
              <a:t>(If the weight that entered by the patient is less than 81kg, the weight value is 0. If the weight that entered by the patient is more than 81kg, the weight value is 1)</a:t>
            </a:r>
          </a:p>
        </p:txBody>
      </p:sp>
      <p:sp>
        <p:nvSpPr>
          <p:cNvPr id="19" name="TextBox 18">
            <a:extLst>
              <a:ext uri="{FF2B5EF4-FFF2-40B4-BE49-F238E27FC236}">
                <a16:creationId xmlns:a16="http://schemas.microsoft.com/office/drawing/2014/main" id="{63CFA974-C51A-650B-A1B0-913A7F29A2F5}"/>
              </a:ext>
            </a:extLst>
          </p:cNvPr>
          <p:cNvSpPr txBox="1"/>
          <p:nvPr/>
        </p:nvSpPr>
        <p:spPr>
          <a:xfrm>
            <a:off x="6448619" y="2996738"/>
            <a:ext cx="5476292" cy="923330"/>
          </a:xfrm>
          <a:prstGeom prst="rect">
            <a:avLst/>
          </a:prstGeom>
          <a:noFill/>
        </p:spPr>
        <p:txBody>
          <a:bodyPr wrap="square">
            <a:spAutoFit/>
          </a:bodyPr>
          <a:lstStyle/>
          <a:p>
            <a:r>
              <a:rPr lang="en-US" dirty="0">
                <a:solidFill>
                  <a:srgbClr val="7030A0"/>
                </a:solidFill>
              </a:rPr>
              <a:t>(If the Height that entered by the patient is less than 70cm, the Height value is 0. If the Height that entered by the patient is greater than 70cm, the Height value is 1)</a:t>
            </a:r>
          </a:p>
        </p:txBody>
      </p:sp>
    </p:spTree>
    <p:extLst>
      <p:ext uri="{BB962C8B-B14F-4D97-AF65-F5344CB8AC3E}">
        <p14:creationId xmlns:p14="http://schemas.microsoft.com/office/powerpoint/2010/main" val="30188474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8DB3CCE7-25C8-592E-D909-1CDE5E5FD0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694" y="6442636"/>
            <a:ext cx="1396338" cy="308994"/>
          </a:xfrm>
          <a:prstGeom prst="rect">
            <a:avLst/>
          </a:prstGeom>
        </p:spPr>
      </p:pic>
      <p:sp>
        <p:nvSpPr>
          <p:cNvPr id="3" name="TextBox 2">
            <a:extLst>
              <a:ext uri="{FF2B5EF4-FFF2-40B4-BE49-F238E27FC236}">
                <a16:creationId xmlns:a16="http://schemas.microsoft.com/office/drawing/2014/main" id="{15E48517-32F2-455A-E5BD-FECD2F3AC906}"/>
              </a:ext>
            </a:extLst>
          </p:cNvPr>
          <p:cNvSpPr txBox="1"/>
          <p:nvPr/>
        </p:nvSpPr>
        <p:spPr>
          <a:xfrm>
            <a:off x="1069132" y="727417"/>
            <a:ext cx="10463505" cy="2031325"/>
          </a:xfrm>
          <a:prstGeom prst="rect">
            <a:avLst/>
          </a:prstGeom>
          <a:noFill/>
        </p:spPr>
        <p:txBody>
          <a:bodyPr wrap="square">
            <a:spAutoFit/>
          </a:bodyPr>
          <a:lstStyle/>
          <a:p>
            <a:r>
              <a:rPr lang="en-US" dirty="0">
                <a:solidFill>
                  <a:srgbClr val="FF0000"/>
                </a:solidFill>
              </a:rPr>
              <a:t>Percentage Rate = ((Age Value / Age Threshold) * Age Weight) + ((Weight Value &gt;= Weight Threshold) * Weight Weight) + ((Height Value &gt;= Height Threshold) * Height Weight)</a:t>
            </a:r>
          </a:p>
          <a:p>
            <a:endParaRPr lang="en-US" dirty="0"/>
          </a:p>
          <a:p>
            <a:r>
              <a:rPr lang="en-US" dirty="0"/>
              <a:t>Percentage Rate = ((2 / 16) * 30) + ((0 &gt;= 81)*55) + ((0 &gt;=70)*55)</a:t>
            </a:r>
          </a:p>
          <a:p>
            <a:r>
              <a:rPr lang="en-US" dirty="0"/>
              <a:t>               = (0.125 * 30) + 0 + 0</a:t>
            </a:r>
          </a:p>
          <a:p>
            <a:r>
              <a:rPr lang="en-US" dirty="0"/>
              <a:t>               = 3.75 + 0 + 0</a:t>
            </a:r>
          </a:p>
          <a:p>
            <a:r>
              <a:rPr lang="en-US" dirty="0"/>
              <a:t>               = 3.75%</a:t>
            </a:r>
          </a:p>
        </p:txBody>
      </p:sp>
      <p:sp>
        <p:nvSpPr>
          <p:cNvPr id="5" name="TextBox 4">
            <a:extLst>
              <a:ext uri="{FF2B5EF4-FFF2-40B4-BE49-F238E27FC236}">
                <a16:creationId xmlns:a16="http://schemas.microsoft.com/office/drawing/2014/main" id="{BF7CF1D4-54E5-31AD-C0AF-B31F2D8FBABC}"/>
              </a:ext>
            </a:extLst>
          </p:cNvPr>
          <p:cNvSpPr txBox="1"/>
          <p:nvPr/>
        </p:nvSpPr>
        <p:spPr>
          <a:xfrm>
            <a:off x="1182655" y="3883806"/>
            <a:ext cx="6097554" cy="1754326"/>
          </a:xfrm>
          <a:prstGeom prst="rect">
            <a:avLst/>
          </a:prstGeom>
          <a:noFill/>
        </p:spPr>
        <p:txBody>
          <a:bodyPr wrap="square">
            <a:spAutoFit/>
          </a:bodyPr>
          <a:lstStyle/>
          <a:p>
            <a:pPr marL="285750" indent="-285750">
              <a:buFont typeface="Wingdings" panose="05000000000000000000" pitchFamily="2" charset="2"/>
              <a:buChar char="q"/>
            </a:pPr>
            <a:r>
              <a:rPr lang="en-US" dirty="0"/>
              <a:t>low than (-2.5) = give low health recommendations</a:t>
            </a:r>
          </a:p>
          <a:p>
            <a:pPr marL="285750" indent="-285750">
              <a:buFont typeface="Wingdings" panose="05000000000000000000" pitchFamily="2" charset="2"/>
              <a:buChar char="q"/>
            </a:pPr>
            <a:r>
              <a:rPr lang="en-US" dirty="0"/>
              <a:t>(-2.5) to (4.0) = give medium health recommendations</a:t>
            </a:r>
          </a:p>
          <a:p>
            <a:pPr marL="285750" indent="-285750">
              <a:buFont typeface="Wingdings" panose="05000000000000000000" pitchFamily="2" charset="2"/>
              <a:buChar char="q"/>
            </a:pPr>
            <a:r>
              <a:rPr lang="en-US" dirty="0"/>
              <a:t>more than (4.0) =give high health recommendations</a:t>
            </a:r>
          </a:p>
          <a:p>
            <a:endParaRPr lang="en-US" dirty="0"/>
          </a:p>
          <a:p>
            <a:endParaRPr lang="en-US" dirty="0"/>
          </a:p>
          <a:p>
            <a:r>
              <a:rPr lang="en-US" dirty="0">
                <a:solidFill>
                  <a:srgbClr val="FF0000"/>
                </a:solidFill>
              </a:rPr>
              <a:t>there fore 3.75% is medium health recommendations.</a:t>
            </a:r>
          </a:p>
        </p:txBody>
      </p:sp>
    </p:spTree>
    <p:extLst>
      <p:ext uri="{BB962C8B-B14F-4D97-AF65-F5344CB8AC3E}">
        <p14:creationId xmlns:p14="http://schemas.microsoft.com/office/powerpoint/2010/main" val="30072199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11AFBECC-F8BF-D330-4115-83189BCAF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694" y="6442636"/>
            <a:ext cx="1396338" cy="308994"/>
          </a:xfrm>
          <a:prstGeom prst="rect">
            <a:avLst/>
          </a:prstGeom>
        </p:spPr>
      </p:pic>
      <p:sp>
        <p:nvSpPr>
          <p:cNvPr id="6" name="TextBox 5">
            <a:extLst>
              <a:ext uri="{FF2B5EF4-FFF2-40B4-BE49-F238E27FC236}">
                <a16:creationId xmlns:a16="http://schemas.microsoft.com/office/drawing/2014/main" id="{3888CB77-728E-0D7F-87A6-2D7B947BA3C1}"/>
              </a:ext>
            </a:extLst>
          </p:cNvPr>
          <p:cNvSpPr txBox="1"/>
          <p:nvPr/>
        </p:nvSpPr>
        <p:spPr>
          <a:xfrm>
            <a:off x="2162370" y="333322"/>
            <a:ext cx="7867260" cy="116955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400" b="1" dirty="0">
                <a:solidFill>
                  <a:srgbClr val="FF0000"/>
                </a:solidFill>
              </a:rPr>
              <a:t>CHOLESTEROL LEVEL </a:t>
            </a:r>
          </a:p>
          <a:p>
            <a:endParaRPr lang="en-US" sz="1400" b="1" dirty="0">
              <a:solidFill>
                <a:srgbClr val="FF0000"/>
              </a:solidFill>
            </a:endParaRPr>
          </a:p>
          <a:p>
            <a:r>
              <a:rPr lang="en-US" sz="1400" dirty="0">
                <a:solidFill>
                  <a:schemeClr val="tx1"/>
                </a:solidFill>
              </a:rPr>
              <a:t>Percentage Rate = ((Age Value / Age Threshold) * Age Weight) + ((</a:t>
            </a:r>
            <a:r>
              <a:rPr lang="en-US" sz="1400" dirty="0" err="1">
                <a:solidFill>
                  <a:schemeClr val="tx1"/>
                </a:solidFill>
              </a:rPr>
              <a:t>thalach</a:t>
            </a:r>
            <a:r>
              <a:rPr lang="en-US" sz="1400" dirty="0">
                <a:solidFill>
                  <a:schemeClr val="tx1"/>
                </a:solidFill>
              </a:rPr>
              <a:t> Value &gt;= </a:t>
            </a:r>
            <a:r>
              <a:rPr lang="en-US" sz="1400" dirty="0" err="1">
                <a:solidFill>
                  <a:schemeClr val="tx1"/>
                </a:solidFill>
              </a:rPr>
              <a:t>thalach</a:t>
            </a:r>
            <a:r>
              <a:rPr lang="en-US" sz="1400" dirty="0">
                <a:solidFill>
                  <a:schemeClr val="tx1"/>
                </a:solidFill>
              </a:rPr>
              <a:t> Threshold) * </a:t>
            </a:r>
            <a:r>
              <a:rPr lang="en-US" sz="1400" dirty="0" err="1">
                <a:solidFill>
                  <a:schemeClr val="tx1"/>
                </a:solidFill>
              </a:rPr>
              <a:t>thalach</a:t>
            </a:r>
            <a:r>
              <a:rPr lang="en-US" sz="1400" dirty="0">
                <a:solidFill>
                  <a:schemeClr val="tx1"/>
                </a:solidFill>
              </a:rPr>
              <a:t> Weight) + </a:t>
            </a:r>
            <a:r>
              <a:rPr lang="en-US" sz="1400" dirty="0" err="1">
                <a:solidFill>
                  <a:schemeClr val="tx1"/>
                </a:solidFill>
              </a:rPr>
              <a:t>fbs</a:t>
            </a:r>
            <a:r>
              <a:rPr lang="en-US" sz="1400" dirty="0">
                <a:solidFill>
                  <a:schemeClr val="tx1"/>
                </a:solidFill>
              </a:rPr>
              <a:t> Value</a:t>
            </a:r>
          </a:p>
          <a:p>
            <a:endParaRPr lang="en-US" sz="1400" b="1" dirty="0">
              <a:solidFill>
                <a:srgbClr val="FF0000"/>
              </a:solidFill>
            </a:endParaRPr>
          </a:p>
        </p:txBody>
      </p:sp>
      <p:sp>
        <p:nvSpPr>
          <p:cNvPr id="8" name="TextBox 7">
            <a:extLst>
              <a:ext uri="{FF2B5EF4-FFF2-40B4-BE49-F238E27FC236}">
                <a16:creationId xmlns:a16="http://schemas.microsoft.com/office/drawing/2014/main" id="{7D720AFC-2E1B-44B6-A0FE-5758149DFE93}"/>
              </a:ext>
            </a:extLst>
          </p:cNvPr>
          <p:cNvSpPr txBox="1"/>
          <p:nvPr/>
        </p:nvSpPr>
        <p:spPr>
          <a:xfrm>
            <a:off x="221603" y="1950923"/>
            <a:ext cx="5874397" cy="3970318"/>
          </a:xfrm>
          <a:prstGeom prst="rect">
            <a:avLst/>
          </a:prstGeom>
          <a:noFill/>
        </p:spPr>
        <p:txBody>
          <a:bodyPr wrap="square">
            <a:spAutoFit/>
          </a:bodyPr>
          <a:lstStyle/>
          <a:p>
            <a:pPr marL="285750" indent="-285750">
              <a:buFont typeface="Wingdings" panose="05000000000000000000" pitchFamily="2" charset="2"/>
              <a:buChar char="ü"/>
            </a:pPr>
            <a:r>
              <a:rPr lang="en-US" dirty="0">
                <a:solidFill>
                  <a:srgbClr val="7030A0"/>
                </a:solidFill>
              </a:rPr>
              <a:t>Age: 60 [patient input data] </a:t>
            </a:r>
          </a:p>
          <a:p>
            <a:pPr marL="285750" indent="-285750">
              <a:buFont typeface="Wingdings" panose="05000000000000000000" pitchFamily="2" charset="2"/>
              <a:buChar char="ü"/>
            </a:pPr>
            <a:r>
              <a:rPr lang="en-US" dirty="0">
                <a:solidFill>
                  <a:srgbClr val="7030A0"/>
                </a:solidFill>
              </a:rPr>
              <a:t>Maximum Heart Rate (</a:t>
            </a:r>
            <a:r>
              <a:rPr lang="en-US" dirty="0" err="1">
                <a:solidFill>
                  <a:srgbClr val="7030A0"/>
                </a:solidFill>
              </a:rPr>
              <a:t>thalach</a:t>
            </a:r>
            <a:r>
              <a:rPr lang="en-US" dirty="0">
                <a:solidFill>
                  <a:srgbClr val="7030A0"/>
                </a:solidFill>
              </a:rPr>
              <a:t>): 170 [patient input data]</a:t>
            </a:r>
          </a:p>
          <a:p>
            <a:pPr marL="285750" indent="-285750">
              <a:buFont typeface="Wingdings" panose="05000000000000000000" pitchFamily="2" charset="2"/>
              <a:buChar char="ü"/>
            </a:pPr>
            <a:r>
              <a:rPr lang="en-US" dirty="0">
                <a:solidFill>
                  <a:srgbClr val="7030A0"/>
                </a:solidFill>
              </a:rPr>
              <a:t>Fasting Blood Sugar (</a:t>
            </a:r>
            <a:r>
              <a:rPr lang="en-US" dirty="0" err="1">
                <a:solidFill>
                  <a:srgbClr val="7030A0"/>
                </a:solidFill>
              </a:rPr>
              <a:t>fbs</a:t>
            </a:r>
            <a:r>
              <a:rPr lang="en-US" dirty="0">
                <a:solidFill>
                  <a:srgbClr val="7030A0"/>
                </a:solidFill>
              </a:rPr>
              <a:t>): 1 [patient input data]</a:t>
            </a:r>
          </a:p>
          <a:p>
            <a:endParaRPr lang="en-US" dirty="0"/>
          </a:p>
          <a:p>
            <a:r>
              <a:rPr lang="en-US" dirty="0"/>
              <a:t>Age:</a:t>
            </a:r>
          </a:p>
          <a:p>
            <a:r>
              <a:rPr lang="en-US" dirty="0"/>
              <a:t>10-15 years: Threshold = 10, Value = 1</a:t>
            </a:r>
          </a:p>
          <a:p>
            <a:r>
              <a:rPr lang="en-US" dirty="0"/>
              <a:t>16-35 years: Threshold = 16, Value = 2</a:t>
            </a:r>
          </a:p>
          <a:p>
            <a:r>
              <a:rPr lang="en-US" dirty="0"/>
              <a:t>36-50 years: Threshold = 36, Value = 3</a:t>
            </a:r>
          </a:p>
          <a:p>
            <a:r>
              <a:rPr lang="en-US" dirty="0"/>
              <a:t>More than 50 years: Threshold = 50, Value = 4</a:t>
            </a:r>
          </a:p>
          <a:p>
            <a:endParaRPr lang="en-US" dirty="0"/>
          </a:p>
          <a:p>
            <a:r>
              <a:rPr lang="en-US" dirty="0"/>
              <a:t> </a:t>
            </a:r>
          </a:p>
          <a:p>
            <a:pPr marL="285750" indent="-285750">
              <a:buFont typeface="Wingdings" panose="05000000000000000000" pitchFamily="2" charset="2"/>
              <a:buChar char="§"/>
            </a:pPr>
            <a:r>
              <a:rPr lang="en-US" dirty="0"/>
              <a:t>Age Value = 4</a:t>
            </a:r>
          </a:p>
          <a:p>
            <a:pPr marL="285750" indent="-285750">
              <a:buFont typeface="Wingdings" panose="05000000000000000000" pitchFamily="2" charset="2"/>
              <a:buChar char="§"/>
            </a:pPr>
            <a:r>
              <a:rPr lang="en-US" dirty="0"/>
              <a:t>Age Threshold(measuring stick) = 50</a:t>
            </a:r>
          </a:p>
          <a:p>
            <a:pPr marL="285750" indent="-285750">
              <a:buFont typeface="Wingdings" panose="05000000000000000000" pitchFamily="2" charset="2"/>
              <a:buChar char="§"/>
            </a:pPr>
            <a:r>
              <a:rPr lang="en-US" dirty="0"/>
              <a:t>Age Weight = 60 [patient input data]</a:t>
            </a:r>
          </a:p>
        </p:txBody>
      </p:sp>
      <p:sp>
        <p:nvSpPr>
          <p:cNvPr id="10" name="TextBox 9">
            <a:extLst>
              <a:ext uri="{FF2B5EF4-FFF2-40B4-BE49-F238E27FC236}">
                <a16:creationId xmlns:a16="http://schemas.microsoft.com/office/drawing/2014/main" id="{42C6C985-B0E9-66AF-7922-58CF42A2D8EB}"/>
              </a:ext>
            </a:extLst>
          </p:cNvPr>
          <p:cNvSpPr txBox="1"/>
          <p:nvPr/>
        </p:nvSpPr>
        <p:spPr>
          <a:xfrm>
            <a:off x="6753031" y="1950923"/>
            <a:ext cx="5327001" cy="1200329"/>
          </a:xfrm>
          <a:prstGeom prst="rect">
            <a:avLst/>
          </a:prstGeom>
          <a:noFill/>
        </p:spPr>
        <p:txBody>
          <a:bodyPr wrap="square">
            <a:spAutoFit/>
          </a:bodyPr>
          <a:lstStyle/>
          <a:p>
            <a:pPr marL="285750" indent="-285750">
              <a:buFont typeface="Wingdings" panose="05000000000000000000" pitchFamily="2" charset="2"/>
              <a:buChar char="§"/>
            </a:pPr>
            <a:r>
              <a:rPr lang="en-US" dirty="0" err="1"/>
              <a:t>thalach</a:t>
            </a:r>
            <a:r>
              <a:rPr lang="en-US" dirty="0"/>
              <a:t> value=0</a:t>
            </a:r>
          </a:p>
          <a:p>
            <a:pPr marL="285750" indent="-285750">
              <a:buFont typeface="Wingdings" panose="05000000000000000000" pitchFamily="2" charset="2"/>
              <a:buChar char="§"/>
            </a:pPr>
            <a:r>
              <a:rPr lang="en-US" dirty="0" err="1"/>
              <a:t>thalach</a:t>
            </a:r>
            <a:r>
              <a:rPr lang="en-US" dirty="0"/>
              <a:t> Threshold(measuring stick) = 180</a:t>
            </a:r>
          </a:p>
          <a:p>
            <a:pPr marL="285750" indent="-285750">
              <a:buFont typeface="Wingdings" panose="05000000000000000000" pitchFamily="2" charset="2"/>
              <a:buChar char="§"/>
            </a:pPr>
            <a:r>
              <a:rPr lang="en-US" dirty="0" err="1"/>
              <a:t>thalach</a:t>
            </a:r>
            <a:r>
              <a:rPr lang="en-US" dirty="0"/>
              <a:t> Weight = 170 [[patient input data]</a:t>
            </a:r>
          </a:p>
          <a:p>
            <a:pPr marL="285750" indent="-285750">
              <a:buFont typeface="Wingdings" panose="05000000000000000000" pitchFamily="2" charset="2"/>
              <a:buChar char="§"/>
            </a:pPr>
            <a:endParaRPr lang="en-US" dirty="0"/>
          </a:p>
        </p:txBody>
      </p:sp>
      <p:sp>
        <p:nvSpPr>
          <p:cNvPr id="11" name="TextBox 10">
            <a:extLst>
              <a:ext uri="{FF2B5EF4-FFF2-40B4-BE49-F238E27FC236}">
                <a16:creationId xmlns:a16="http://schemas.microsoft.com/office/drawing/2014/main" id="{0F366B6D-7EA9-3F8C-1C99-5CB765B89B42}"/>
              </a:ext>
            </a:extLst>
          </p:cNvPr>
          <p:cNvSpPr txBox="1"/>
          <p:nvPr/>
        </p:nvSpPr>
        <p:spPr>
          <a:xfrm>
            <a:off x="6753031" y="3042492"/>
            <a:ext cx="5248858" cy="1200329"/>
          </a:xfrm>
          <a:prstGeom prst="rect">
            <a:avLst/>
          </a:prstGeom>
          <a:noFill/>
        </p:spPr>
        <p:txBody>
          <a:bodyPr wrap="square">
            <a:spAutoFit/>
          </a:bodyPr>
          <a:lstStyle/>
          <a:p>
            <a:r>
              <a:rPr lang="en-US" dirty="0">
                <a:solidFill>
                  <a:srgbClr val="7030A0"/>
                </a:solidFill>
              </a:rPr>
              <a:t>If the </a:t>
            </a:r>
            <a:r>
              <a:rPr lang="en-US" dirty="0" err="1">
                <a:solidFill>
                  <a:srgbClr val="7030A0"/>
                </a:solidFill>
              </a:rPr>
              <a:t>thalach</a:t>
            </a:r>
            <a:r>
              <a:rPr lang="en-US" dirty="0">
                <a:solidFill>
                  <a:srgbClr val="7030A0"/>
                </a:solidFill>
              </a:rPr>
              <a:t> value entered by the patient is less than 180, the </a:t>
            </a:r>
            <a:r>
              <a:rPr lang="en-US" dirty="0" err="1">
                <a:solidFill>
                  <a:srgbClr val="7030A0"/>
                </a:solidFill>
              </a:rPr>
              <a:t>thalach</a:t>
            </a:r>
            <a:r>
              <a:rPr lang="en-US" dirty="0">
                <a:solidFill>
                  <a:srgbClr val="7030A0"/>
                </a:solidFill>
              </a:rPr>
              <a:t> value is 0. If the </a:t>
            </a:r>
            <a:r>
              <a:rPr lang="en-US" dirty="0" err="1">
                <a:solidFill>
                  <a:srgbClr val="7030A0"/>
                </a:solidFill>
              </a:rPr>
              <a:t>thalach</a:t>
            </a:r>
            <a:r>
              <a:rPr lang="en-US" dirty="0">
                <a:solidFill>
                  <a:srgbClr val="7030A0"/>
                </a:solidFill>
              </a:rPr>
              <a:t> value entered by the patient is more than 180, the </a:t>
            </a:r>
            <a:r>
              <a:rPr lang="en-US" dirty="0" err="1">
                <a:solidFill>
                  <a:srgbClr val="7030A0"/>
                </a:solidFill>
              </a:rPr>
              <a:t>thalach</a:t>
            </a:r>
            <a:r>
              <a:rPr lang="en-US" dirty="0">
                <a:solidFill>
                  <a:srgbClr val="7030A0"/>
                </a:solidFill>
              </a:rPr>
              <a:t> value is 1.</a:t>
            </a:r>
          </a:p>
        </p:txBody>
      </p:sp>
      <p:sp>
        <p:nvSpPr>
          <p:cNvPr id="13" name="TextBox 12">
            <a:extLst>
              <a:ext uri="{FF2B5EF4-FFF2-40B4-BE49-F238E27FC236}">
                <a16:creationId xmlns:a16="http://schemas.microsoft.com/office/drawing/2014/main" id="{597E36CF-0785-81F3-A400-2C5B472FC0DF}"/>
              </a:ext>
            </a:extLst>
          </p:cNvPr>
          <p:cNvSpPr txBox="1"/>
          <p:nvPr/>
        </p:nvSpPr>
        <p:spPr>
          <a:xfrm>
            <a:off x="6753031" y="4427612"/>
            <a:ext cx="3855875" cy="369332"/>
          </a:xfrm>
          <a:prstGeom prst="rect">
            <a:avLst/>
          </a:prstGeom>
          <a:noFill/>
        </p:spPr>
        <p:txBody>
          <a:bodyPr wrap="square">
            <a:spAutoFit/>
          </a:bodyPr>
          <a:lstStyle/>
          <a:p>
            <a:pPr marL="285750" indent="-285750">
              <a:buFont typeface="Wingdings" panose="05000000000000000000" pitchFamily="2" charset="2"/>
              <a:buChar char="§"/>
            </a:pPr>
            <a:r>
              <a:rPr lang="en-US" dirty="0" err="1"/>
              <a:t>fbs</a:t>
            </a:r>
            <a:r>
              <a:rPr lang="en-US" dirty="0"/>
              <a:t> Value = 1 [patient input data]</a:t>
            </a:r>
          </a:p>
        </p:txBody>
      </p:sp>
    </p:spTree>
    <p:extLst>
      <p:ext uri="{BB962C8B-B14F-4D97-AF65-F5344CB8AC3E}">
        <p14:creationId xmlns:p14="http://schemas.microsoft.com/office/powerpoint/2010/main" val="28100518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7D07887A-08C1-FDA2-08E2-120EC1621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694" y="6461298"/>
            <a:ext cx="1396338" cy="308994"/>
          </a:xfrm>
          <a:prstGeom prst="rect">
            <a:avLst/>
          </a:prstGeom>
        </p:spPr>
      </p:pic>
      <p:sp>
        <p:nvSpPr>
          <p:cNvPr id="4" name="TextBox 3">
            <a:extLst>
              <a:ext uri="{FF2B5EF4-FFF2-40B4-BE49-F238E27FC236}">
                <a16:creationId xmlns:a16="http://schemas.microsoft.com/office/drawing/2014/main" id="{9DDDAB85-6826-C4A6-37AF-EF059771B80F}"/>
              </a:ext>
            </a:extLst>
          </p:cNvPr>
          <p:cNvSpPr txBox="1"/>
          <p:nvPr/>
        </p:nvSpPr>
        <p:spPr>
          <a:xfrm>
            <a:off x="1082350" y="865344"/>
            <a:ext cx="10161037" cy="4801314"/>
          </a:xfrm>
          <a:prstGeom prst="rect">
            <a:avLst/>
          </a:prstGeom>
          <a:noFill/>
        </p:spPr>
        <p:txBody>
          <a:bodyPr wrap="square">
            <a:spAutoFit/>
          </a:bodyPr>
          <a:lstStyle/>
          <a:p>
            <a:r>
              <a:rPr lang="en-US" dirty="0">
                <a:solidFill>
                  <a:srgbClr val="FF0000"/>
                </a:solidFill>
              </a:rPr>
              <a:t>Percentage Rate = ((Age Value / Age Threshold) * Age Weight) + ((</a:t>
            </a:r>
            <a:r>
              <a:rPr lang="en-US" dirty="0" err="1">
                <a:solidFill>
                  <a:srgbClr val="FF0000"/>
                </a:solidFill>
              </a:rPr>
              <a:t>thalach</a:t>
            </a:r>
            <a:r>
              <a:rPr lang="en-US" dirty="0">
                <a:solidFill>
                  <a:srgbClr val="FF0000"/>
                </a:solidFill>
              </a:rPr>
              <a:t> Value &gt;= </a:t>
            </a:r>
            <a:r>
              <a:rPr lang="en-US" dirty="0" err="1">
                <a:solidFill>
                  <a:srgbClr val="FF0000"/>
                </a:solidFill>
              </a:rPr>
              <a:t>thalach</a:t>
            </a:r>
            <a:r>
              <a:rPr lang="en-US" dirty="0">
                <a:solidFill>
                  <a:srgbClr val="FF0000"/>
                </a:solidFill>
              </a:rPr>
              <a:t> Threshold) * </a:t>
            </a:r>
            <a:r>
              <a:rPr lang="en-US" dirty="0" err="1">
                <a:solidFill>
                  <a:srgbClr val="FF0000"/>
                </a:solidFill>
              </a:rPr>
              <a:t>thalach</a:t>
            </a:r>
            <a:r>
              <a:rPr lang="en-US" dirty="0">
                <a:solidFill>
                  <a:srgbClr val="FF0000"/>
                </a:solidFill>
              </a:rPr>
              <a:t> Weight) + </a:t>
            </a:r>
            <a:r>
              <a:rPr lang="en-US" dirty="0" err="1">
                <a:solidFill>
                  <a:srgbClr val="FF0000"/>
                </a:solidFill>
              </a:rPr>
              <a:t>fbs</a:t>
            </a:r>
            <a:r>
              <a:rPr lang="en-US" dirty="0">
                <a:solidFill>
                  <a:srgbClr val="FF0000"/>
                </a:solidFill>
              </a:rPr>
              <a:t> Value</a:t>
            </a:r>
          </a:p>
          <a:p>
            <a:endParaRPr lang="en-US" dirty="0"/>
          </a:p>
          <a:p>
            <a:r>
              <a:rPr lang="en-US" dirty="0"/>
              <a:t>Percentage Rate = ((4 / 50) * 60) + ((0 &gt;= 180) * 170) + 1</a:t>
            </a:r>
          </a:p>
          <a:p>
            <a:r>
              <a:rPr lang="en-US" dirty="0"/>
              <a:t>= (0.08 * 60) + (0 * 170) + 1</a:t>
            </a:r>
          </a:p>
          <a:p>
            <a:r>
              <a:rPr lang="en-US" dirty="0"/>
              <a:t>= 4.8 + 0 + 1</a:t>
            </a:r>
          </a:p>
          <a:p>
            <a:r>
              <a:rPr lang="en-US" dirty="0"/>
              <a:t>= 5.8%</a:t>
            </a:r>
          </a:p>
          <a:p>
            <a:endParaRPr lang="en-US" dirty="0"/>
          </a:p>
          <a:p>
            <a:endParaRPr lang="en-US" dirty="0"/>
          </a:p>
          <a:p>
            <a:endParaRPr lang="en-US" dirty="0"/>
          </a:p>
          <a:p>
            <a:endParaRPr lang="en-US" dirty="0"/>
          </a:p>
          <a:p>
            <a:endParaRPr lang="en-US" dirty="0"/>
          </a:p>
          <a:p>
            <a:pPr marL="285750" indent="-285750">
              <a:buFont typeface="Wingdings" panose="05000000000000000000" pitchFamily="2" charset="2"/>
              <a:buChar char="q"/>
            </a:pPr>
            <a:r>
              <a:rPr lang="en-US" dirty="0"/>
              <a:t>low than 15 = give low health recommendations</a:t>
            </a:r>
          </a:p>
          <a:p>
            <a:pPr marL="285750" indent="-285750">
              <a:buFont typeface="Wingdings" panose="05000000000000000000" pitchFamily="2" charset="2"/>
              <a:buChar char="q"/>
            </a:pPr>
            <a:r>
              <a:rPr lang="en-US" dirty="0"/>
              <a:t>15-25 = give medium health recommendations</a:t>
            </a:r>
          </a:p>
          <a:p>
            <a:pPr marL="285750" indent="-285750">
              <a:buFont typeface="Wingdings" panose="05000000000000000000" pitchFamily="2" charset="2"/>
              <a:buChar char="q"/>
            </a:pPr>
            <a:r>
              <a:rPr lang="en-US" dirty="0"/>
              <a:t>more than 25 =give high health recommendations</a:t>
            </a:r>
          </a:p>
          <a:p>
            <a:endParaRPr lang="en-US" dirty="0"/>
          </a:p>
          <a:p>
            <a:r>
              <a:rPr lang="en-US" dirty="0">
                <a:solidFill>
                  <a:srgbClr val="FF0000"/>
                </a:solidFill>
              </a:rPr>
              <a:t>there fore  5.8% is low health recommendations.</a:t>
            </a:r>
          </a:p>
        </p:txBody>
      </p:sp>
    </p:spTree>
    <p:extLst>
      <p:ext uri="{BB962C8B-B14F-4D97-AF65-F5344CB8AC3E}">
        <p14:creationId xmlns:p14="http://schemas.microsoft.com/office/powerpoint/2010/main" val="1102958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4" descr="A picture containing fruit, bottle, food, birthday cake&#10;&#10;Description automatically generated">
            <a:extLst>
              <a:ext uri="{FF2B5EF4-FFF2-40B4-BE49-F238E27FC236}">
                <a16:creationId xmlns:a16="http://schemas.microsoft.com/office/drawing/2014/main" id="{C314F74E-B613-12AA-3239-41FBAACA95C3}"/>
              </a:ext>
            </a:extLst>
          </p:cNvPr>
          <p:cNvPicPr>
            <a:picLocks noChangeAspect="1" noChangeArrowheads="1"/>
          </p:cNvPicPr>
          <p:nvPr/>
        </p:nvPicPr>
        <p:blipFill>
          <a:blip r:embed="rId2">
            <a:alphaModFix amt="35000"/>
            <a:extLst>
              <a:ext uri="{28A0092B-C50C-407E-A947-70E740481C1C}">
                <a14:useLocalDpi xmlns:a14="http://schemas.microsoft.com/office/drawing/2010/main" val="0"/>
              </a:ext>
            </a:extLst>
          </a:blip>
          <a:srcRect/>
          <a:stretch>
            <a:fillRect/>
          </a:stretch>
        </p:blipFill>
        <p:spPr bwMode="auto">
          <a:xfrm>
            <a:off x="7989537" y="227502"/>
            <a:ext cx="4202463" cy="24193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DD1CCD73-6CCA-FFEF-EBA8-91A9829653FD}"/>
              </a:ext>
            </a:extLst>
          </p:cNvPr>
          <p:cNvSpPr>
            <a:spLocks noChangeArrowheads="1"/>
          </p:cNvSpPr>
          <p:nvPr/>
        </p:nvSpPr>
        <p:spPr bwMode="auto">
          <a:xfrm>
            <a:off x="708372" y="687534"/>
            <a:ext cx="1098671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Data Gathering   </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Mainly gathered data from three forms. </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endParaRP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Conducted a Zoom meeting with a doctor to get information about metabolic syndrome.</a:t>
            </a: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Collected data randomly from people through a Google form.</a:t>
            </a:r>
          </a:p>
          <a:p>
            <a:pPr marL="342900" marR="0" lvl="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2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Collected datasets from research papers and online sites(e.g.: Kaggle)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4CB7EB15-FE18-B39B-7FF3-14FC77AC56CF}"/>
              </a:ext>
            </a:extLst>
          </p:cNvPr>
          <p:cNvSpPr>
            <a:spLocks noChangeArrowheads="1"/>
          </p:cNvSpPr>
          <p:nvPr/>
        </p:nvSpPr>
        <p:spPr bwMode="auto">
          <a:xfrm>
            <a:off x="182880" y="3837334"/>
            <a:ext cx="10806545" cy="656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4E444D1C-3B79-DBB3-722E-1E7B138D0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81838">
            <a:off x="485714" y="3226385"/>
            <a:ext cx="3682145" cy="1878606"/>
          </a:xfrm>
          <a:prstGeom prst="rect">
            <a:avLst/>
          </a:prstGeom>
          <a:effectLst>
            <a:outerShdw blurRad="50800" dist="38100" dir="8100000" algn="tr" rotWithShape="0">
              <a:prstClr val="black">
                <a:alpha val="40000"/>
              </a:prstClr>
            </a:outerShdw>
          </a:effectLst>
        </p:spPr>
      </p:pic>
      <p:pic>
        <p:nvPicPr>
          <p:cNvPr id="7" name="Picture 6" descr="A screenshot of a computer&#10;&#10;Description automatically generated with medium confidence">
            <a:extLst>
              <a:ext uri="{FF2B5EF4-FFF2-40B4-BE49-F238E27FC236}">
                <a16:creationId xmlns:a16="http://schemas.microsoft.com/office/drawing/2014/main" id="{0E8FF174-D41D-6A8A-4E67-776E94811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40066">
            <a:off x="9495372" y="2671518"/>
            <a:ext cx="2036078" cy="2524995"/>
          </a:xfrm>
          <a:prstGeom prst="rect">
            <a:avLst/>
          </a:prstGeom>
          <a:effectLst>
            <a:outerShdw blurRad="50800" dist="38100" algn="l" rotWithShape="0">
              <a:prstClr val="black">
                <a:alpha val="40000"/>
              </a:prstClr>
            </a:outerShdw>
          </a:effectLst>
        </p:spPr>
      </p:pic>
      <p:pic>
        <p:nvPicPr>
          <p:cNvPr id="9" name="Picture 8" descr="A close-up of a weight scale&#10;&#10;Description automatically generated with medium confidence">
            <a:extLst>
              <a:ext uri="{FF2B5EF4-FFF2-40B4-BE49-F238E27FC236}">
                <a16:creationId xmlns:a16="http://schemas.microsoft.com/office/drawing/2014/main" id="{155B6CD4-BFF1-41B9-9095-59FE57F5B6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4009" y="4494040"/>
            <a:ext cx="4207861" cy="1708821"/>
          </a:xfrm>
          <a:prstGeom prst="rect">
            <a:avLst/>
          </a:prstGeom>
        </p:spPr>
      </p:pic>
    </p:spTree>
    <p:extLst>
      <p:ext uri="{BB962C8B-B14F-4D97-AF65-F5344CB8AC3E}">
        <p14:creationId xmlns:p14="http://schemas.microsoft.com/office/powerpoint/2010/main" val="38185302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11AFBECC-F8BF-D330-4115-83189BCAF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694" y="6442636"/>
            <a:ext cx="1396338" cy="308994"/>
          </a:xfrm>
          <a:prstGeom prst="rect">
            <a:avLst/>
          </a:prstGeom>
        </p:spPr>
      </p:pic>
      <p:sp>
        <p:nvSpPr>
          <p:cNvPr id="6" name="TextBox 5">
            <a:extLst>
              <a:ext uri="{FF2B5EF4-FFF2-40B4-BE49-F238E27FC236}">
                <a16:creationId xmlns:a16="http://schemas.microsoft.com/office/drawing/2014/main" id="{3888CB77-728E-0D7F-87A6-2D7B947BA3C1}"/>
              </a:ext>
            </a:extLst>
          </p:cNvPr>
          <p:cNvSpPr txBox="1"/>
          <p:nvPr/>
        </p:nvSpPr>
        <p:spPr>
          <a:xfrm>
            <a:off x="2162370" y="333322"/>
            <a:ext cx="7867260" cy="1169551"/>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400" b="1" dirty="0">
                <a:solidFill>
                  <a:srgbClr val="FF0000"/>
                </a:solidFill>
              </a:rPr>
              <a:t>HIGH BLOOD PRESSURE</a:t>
            </a:r>
          </a:p>
          <a:p>
            <a:endParaRPr lang="en-US" sz="1400" b="1" dirty="0">
              <a:solidFill>
                <a:srgbClr val="FF0000"/>
              </a:solidFill>
            </a:endParaRPr>
          </a:p>
          <a:p>
            <a:r>
              <a:rPr lang="en-US" sz="1400" dirty="0">
                <a:solidFill>
                  <a:schemeClr val="tx1"/>
                </a:solidFill>
              </a:rPr>
              <a:t>Percentage Rate = ((Age Value / Age Threshold) * Age Weight) + ((</a:t>
            </a:r>
            <a:r>
              <a:rPr lang="en-US" sz="1400" dirty="0" err="1">
                <a:solidFill>
                  <a:schemeClr val="tx1"/>
                </a:solidFill>
              </a:rPr>
              <a:t>thalach</a:t>
            </a:r>
            <a:r>
              <a:rPr lang="en-US" sz="1400" dirty="0">
                <a:solidFill>
                  <a:schemeClr val="tx1"/>
                </a:solidFill>
              </a:rPr>
              <a:t> Value &gt;= </a:t>
            </a:r>
            <a:r>
              <a:rPr lang="en-US" sz="1400" dirty="0" err="1">
                <a:solidFill>
                  <a:schemeClr val="tx1"/>
                </a:solidFill>
              </a:rPr>
              <a:t>thalach</a:t>
            </a:r>
            <a:r>
              <a:rPr lang="en-US" sz="1400" dirty="0">
                <a:solidFill>
                  <a:schemeClr val="tx1"/>
                </a:solidFill>
              </a:rPr>
              <a:t> Threshold) * </a:t>
            </a:r>
            <a:r>
              <a:rPr lang="en-US" sz="1400" dirty="0" err="1">
                <a:solidFill>
                  <a:schemeClr val="tx1"/>
                </a:solidFill>
              </a:rPr>
              <a:t>thalach</a:t>
            </a:r>
            <a:r>
              <a:rPr lang="en-US" sz="1400" dirty="0">
                <a:solidFill>
                  <a:schemeClr val="tx1"/>
                </a:solidFill>
              </a:rPr>
              <a:t> Weight) + </a:t>
            </a:r>
            <a:r>
              <a:rPr lang="en-US" sz="1400" dirty="0" err="1">
                <a:solidFill>
                  <a:schemeClr val="tx1"/>
                </a:solidFill>
              </a:rPr>
              <a:t>fbs</a:t>
            </a:r>
            <a:r>
              <a:rPr lang="en-US" sz="1400" dirty="0">
                <a:solidFill>
                  <a:schemeClr val="tx1"/>
                </a:solidFill>
              </a:rPr>
              <a:t> Value</a:t>
            </a:r>
          </a:p>
          <a:p>
            <a:endParaRPr lang="en-US" sz="1400" b="1" dirty="0">
              <a:solidFill>
                <a:srgbClr val="FF0000"/>
              </a:solidFill>
            </a:endParaRPr>
          </a:p>
        </p:txBody>
      </p:sp>
      <p:sp>
        <p:nvSpPr>
          <p:cNvPr id="8" name="TextBox 7">
            <a:extLst>
              <a:ext uri="{FF2B5EF4-FFF2-40B4-BE49-F238E27FC236}">
                <a16:creationId xmlns:a16="http://schemas.microsoft.com/office/drawing/2014/main" id="{7D720AFC-2E1B-44B6-A0FE-5758149DFE93}"/>
              </a:ext>
            </a:extLst>
          </p:cNvPr>
          <p:cNvSpPr txBox="1"/>
          <p:nvPr/>
        </p:nvSpPr>
        <p:spPr>
          <a:xfrm>
            <a:off x="221603" y="1950923"/>
            <a:ext cx="5874397" cy="3970318"/>
          </a:xfrm>
          <a:prstGeom prst="rect">
            <a:avLst/>
          </a:prstGeom>
          <a:noFill/>
        </p:spPr>
        <p:txBody>
          <a:bodyPr wrap="square">
            <a:spAutoFit/>
          </a:bodyPr>
          <a:lstStyle/>
          <a:p>
            <a:pPr marL="285750" indent="-285750">
              <a:buFont typeface="Wingdings" panose="05000000000000000000" pitchFamily="2" charset="2"/>
              <a:buChar char="ü"/>
            </a:pPr>
            <a:r>
              <a:rPr lang="en-US" dirty="0">
                <a:solidFill>
                  <a:srgbClr val="7030A0"/>
                </a:solidFill>
              </a:rPr>
              <a:t>Age: 60 [patient input data] </a:t>
            </a:r>
          </a:p>
          <a:p>
            <a:pPr marL="285750" indent="-285750">
              <a:buFont typeface="Wingdings" panose="05000000000000000000" pitchFamily="2" charset="2"/>
              <a:buChar char="ü"/>
            </a:pPr>
            <a:r>
              <a:rPr lang="en-US" dirty="0">
                <a:solidFill>
                  <a:srgbClr val="7030A0"/>
                </a:solidFill>
              </a:rPr>
              <a:t>Maximum Heart Rate (</a:t>
            </a:r>
            <a:r>
              <a:rPr lang="en-US" dirty="0" err="1">
                <a:solidFill>
                  <a:srgbClr val="7030A0"/>
                </a:solidFill>
              </a:rPr>
              <a:t>thalach</a:t>
            </a:r>
            <a:r>
              <a:rPr lang="en-US" dirty="0">
                <a:solidFill>
                  <a:srgbClr val="7030A0"/>
                </a:solidFill>
              </a:rPr>
              <a:t>): 170 [patient input data]</a:t>
            </a:r>
          </a:p>
          <a:p>
            <a:pPr marL="285750" indent="-285750">
              <a:buFont typeface="Wingdings" panose="05000000000000000000" pitchFamily="2" charset="2"/>
              <a:buChar char="ü"/>
            </a:pPr>
            <a:r>
              <a:rPr lang="en-US" dirty="0">
                <a:solidFill>
                  <a:srgbClr val="7030A0"/>
                </a:solidFill>
              </a:rPr>
              <a:t>Fasting Blood Sugar (</a:t>
            </a:r>
            <a:r>
              <a:rPr lang="en-US" dirty="0" err="1">
                <a:solidFill>
                  <a:srgbClr val="7030A0"/>
                </a:solidFill>
              </a:rPr>
              <a:t>fbs</a:t>
            </a:r>
            <a:r>
              <a:rPr lang="en-US" dirty="0">
                <a:solidFill>
                  <a:srgbClr val="7030A0"/>
                </a:solidFill>
              </a:rPr>
              <a:t>): 1 [patient input data]</a:t>
            </a:r>
          </a:p>
          <a:p>
            <a:endParaRPr lang="en-US" dirty="0"/>
          </a:p>
          <a:p>
            <a:r>
              <a:rPr lang="en-US" dirty="0"/>
              <a:t>Age:</a:t>
            </a:r>
          </a:p>
          <a:p>
            <a:r>
              <a:rPr lang="en-US" dirty="0"/>
              <a:t>10-15 years: Threshold = 10, Value = 1</a:t>
            </a:r>
          </a:p>
          <a:p>
            <a:r>
              <a:rPr lang="en-US" dirty="0"/>
              <a:t>16-35 years: Threshold = 16, Value = 2</a:t>
            </a:r>
          </a:p>
          <a:p>
            <a:r>
              <a:rPr lang="en-US" dirty="0"/>
              <a:t>36-50 years: Threshold = 36, Value = 3</a:t>
            </a:r>
          </a:p>
          <a:p>
            <a:r>
              <a:rPr lang="en-US" dirty="0"/>
              <a:t>More than 50 years: Threshold = 50, Value = 4</a:t>
            </a:r>
          </a:p>
          <a:p>
            <a:endParaRPr lang="en-US" dirty="0"/>
          </a:p>
          <a:p>
            <a:r>
              <a:rPr lang="en-US" dirty="0"/>
              <a:t> </a:t>
            </a:r>
          </a:p>
          <a:p>
            <a:pPr marL="285750" indent="-285750">
              <a:buFont typeface="Wingdings" panose="05000000000000000000" pitchFamily="2" charset="2"/>
              <a:buChar char="§"/>
            </a:pPr>
            <a:r>
              <a:rPr lang="en-US" dirty="0"/>
              <a:t>Age Value = 4</a:t>
            </a:r>
          </a:p>
          <a:p>
            <a:pPr marL="285750" indent="-285750">
              <a:buFont typeface="Wingdings" panose="05000000000000000000" pitchFamily="2" charset="2"/>
              <a:buChar char="§"/>
            </a:pPr>
            <a:r>
              <a:rPr lang="en-US" dirty="0"/>
              <a:t>Age Threshold(measuring stick) = 50</a:t>
            </a:r>
          </a:p>
          <a:p>
            <a:pPr marL="285750" indent="-285750">
              <a:buFont typeface="Wingdings" panose="05000000000000000000" pitchFamily="2" charset="2"/>
              <a:buChar char="§"/>
            </a:pPr>
            <a:r>
              <a:rPr lang="en-US" dirty="0"/>
              <a:t>Age Weight = 60 [patient input data]</a:t>
            </a:r>
          </a:p>
        </p:txBody>
      </p:sp>
      <p:sp>
        <p:nvSpPr>
          <p:cNvPr id="10" name="TextBox 9">
            <a:extLst>
              <a:ext uri="{FF2B5EF4-FFF2-40B4-BE49-F238E27FC236}">
                <a16:creationId xmlns:a16="http://schemas.microsoft.com/office/drawing/2014/main" id="{42C6C985-B0E9-66AF-7922-58CF42A2D8EB}"/>
              </a:ext>
            </a:extLst>
          </p:cNvPr>
          <p:cNvSpPr txBox="1"/>
          <p:nvPr/>
        </p:nvSpPr>
        <p:spPr>
          <a:xfrm>
            <a:off x="6753031" y="1950923"/>
            <a:ext cx="5327001" cy="1200329"/>
          </a:xfrm>
          <a:prstGeom prst="rect">
            <a:avLst/>
          </a:prstGeom>
          <a:noFill/>
        </p:spPr>
        <p:txBody>
          <a:bodyPr wrap="square">
            <a:spAutoFit/>
          </a:bodyPr>
          <a:lstStyle/>
          <a:p>
            <a:pPr marL="285750" indent="-285750">
              <a:buFont typeface="Wingdings" panose="05000000000000000000" pitchFamily="2" charset="2"/>
              <a:buChar char="§"/>
            </a:pPr>
            <a:r>
              <a:rPr lang="en-US" dirty="0" err="1"/>
              <a:t>thalach</a:t>
            </a:r>
            <a:r>
              <a:rPr lang="en-US" dirty="0"/>
              <a:t> value=0</a:t>
            </a:r>
          </a:p>
          <a:p>
            <a:pPr marL="285750" indent="-285750">
              <a:buFont typeface="Wingdings" panose="05000000000000000000" pitchFamily="2" charset="2"/>
              <a:buChar char="§"/>
            </a:pPr>
            <a:r>
              <a:rPr lang="en-US" dirty="0" err="1"/>
              <a:t>thalach</a:t>
            </a:r>
            <a:r>
              <a:rPr lang="en-US" dirty="0"/>
              <a:t> Threshold(measuring stick) = 180</a:t>
            </a:r>
          </a:p>
          <a:p>
            <a:pPr marL="285750" indent="-285750">
              <a:buFont typeface="Wingdings" panose="05000000000000000000" pitchFamily="2" charset="2"/>
              <a:buChar char="§"/>
            </a:pPr>
            <a:r>
              <a:rPr lang="en-US" dirty="0" err="1"/>
              <a:t>thalach</a:t>
            </a:r>
            <a:r>
              <a:rPr lang="en-US" dirty="0"/>
              <a:t> Weight = 170 [patient input data]</a:t>
            </a:r>
          </a:p>
          <a:p>
            <a:pPr marL="285750" indent="-285750">
              <a:buFont typeface="Wingdings" panose="05000000000000000000" pitchFamily="2" charset="2"/>
              <a:buChar char="§"/>
            </a:pPr>
            <a:endParaRPr lang="en-US" dirty="0"/>
          </a:p>
        </p:txBody>
      </p:sp>
      <p:sp>
        <p:nvSpPr>
          <p:cNvPr id="4" name="TextBox 3">
            <a:extLst>
              <a:ext uri="{FF2B5EF4-FFF2-40B4-BE49-F238E27FC236}">
                <a16:creationId xmlns:a16="http://schemas.microsoft.com/office/drawing/2014/main" id="{DA67E669-7FDE-10E8-22BB-193C7AC84039}"/>
              </a:ext>
            </a:extLst>
          </p:cNvPr>
          <p:cNvSpPr txBox="1"/>
          <p:nvPr/>
        </p:nvSpPr>
        <p:spPr>
          <a:xfrm>
            <a:off x="6753031" y="2999137"/>
            <a:ext cx="5248858" cy="1200329"/>
          </a:xfrm>
          <a:prstGeom prst="rect">
            <a:avLst/>
          </a:prstGeom>
          <a:noFill/>
        </p:spPr>
        <p:txBody>
          <a:bodyPr wrap="square">
            <a:spAutoFit/>
          </a:bodyPr>
          <a:lstStyle/>
          <a:p>
            <a:r>
              <a:rPr lang="en-US" dirty="0">
                <a:solidFill>
                  <a:srgbClr val="7030A0"/>
                </a:solidFill>
              </a:rPr>
              <a:t>If the </a:t>
            </a:r>
            <a:r>
              <a:rPr lang="en-US" dirty="0" err="1">
                <a:solidFill>
                  <a:srgbClr val="7030A0"/>
                </a:solidFill>
              </a:rPr>
              <a:t>thalach</a:t>
            </a:r>
            <a:r>
              <a:rPr lang="en-US" dirty="0">
                <a:solidFill>
                  <a:srgbClr val="7030A0"/>
                </a:solidFill>
              </a:rPr>
              <a:t> value entered by the patient is less than 180, the </a:t>
            </a:r>
            <a:r>
              <a:rPr lang="en-US" dirty="0" err="1">
                <a:solidFill>
                  <a:srgbClr val="7030A0"/>
                </a:solidFill>
              </a:rPr>
              <a:t>thalach</a:t>
            </a:r>
            <a:r>
              <a:rPr lang="en-US" dirty="0">
                <a:solidFill>
                  <a:srgbClr val="7030A0"/>
                </a:solidFill>
              </a:rPr>
              <a:t> value is 0. If the </a:t>
            </a:r>
            <a:r>
              <a:rPr lang="en-US" dirty="0" err="1">
                <a:solidFill>
                  <a:srgbClr val="7030A0"/>
                </a:solidFill>
              </a:rPr>
              <a:t>thalach</a:t>
            </a:r>
            <a:r>
              <a:rPr lang="en-US" dirty="0">
                <a:solidFill>
                  <a:srgbClr val="7030A0"/>
                </a:solidFill>
              </a:rPr>
              <a:t> value entered by the patient is more than 180, the </a:t>
            </a:r>
            <a:r>
              <a:rPr lang="en-US" dirty="0" err="1">
                <a:solidFill>
                  <a:srgbClr val="7030A0"/>
                </a:solidFill>
              </a:rPr>
              <a:t>thalach</a:t>
            </a:r>
            <a:r>
              <a:rPr lang="en-US" dirty="0">
                <a:solidFill>
                  <a:srgbClr val="7030A0"/>
                </a:solidFill>
              </a:rPr>
              <a:t> value is 1.</a:t>
            </a:r>
          </a:p>
        </p:txBody>
      </p:sp>
      <p:sp>
        <p:nvSpPr>
          <p:cNvPr id="11" name="TextBox 10">
            <a:extLst>
              <a:ext uri="{FF2B5EF4-FFF2-40B4-BE49-F238E27FC236}">
                <a16:creationId xmlns:a16="http://schemas.microsoft.com/office/drawing/2014/main" id="{1963A926-20E9-FBB2-7820-1C2DFDF4CEF0}"/>
              </a:ext>
            </a:extLst>
          </p:cNvPr>
          <p:cNvSpPr txBox="1"/>
          <p:nvPr/>
        </p:nvSpPr>
        <p:spPr>
          <a:xfrm>
            <a:off x="6753031" y="4612278"/>
            <a:ext cx="3855875" cy="369332"/>
          </a:xfrm>
          <a:prstGeom prst="rect">
            <a:avLst/>
          </a:prstGeom>
          <a:noFill/>
        </p:spPr>
        <p:txBody>
          <a:bodyPr wrap="square">
            <a:spAutoFit/>
          </a:bodyPr>
          <a:lstStyle/>
          <a:p>
            <a:pPr marL="285750" indent="-285750">
              <a:buFont typeface="Wingdings" panose="05000000000000000000" pitchFamily="2" charset="2"/>
              <a:buChar char="§"/>
            </a:pPr>
            <a:r>
              <a:rPr lang="en-US" dirty="0" err="1"/>
              <a:t>fbs</a:t>
            </a:r>
            <a:r>
              <a:rPr lang="en-US" dirty="0"/>
              <a:t> Value = 1 [patient input data]</a:t>
            </a:r>
          </a:p>
        </p:txBody>
      </p:sp>
    </p:spTree>
    <p:extLst>
      <p:ext uri="{BB962C8B-B14F-4D97-AF65-F5344CB8AC3E}">
        <p14:creationId xmlns:p14="http://schemas.microsoft.com/office/powerpoint/2010/main" val="14387049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7D07887A-08C1-FDA2-08E2-120EC1621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694" y="6461298"/>
            <a:ext cx="1396338" cy="308994"/>
          </a:xfrm>
          <a:prstGeom prst="rect">
            <a:avLst/>
          </a:prstGeom>
        </p:spPr>
      </p:pic>
      <p:sp>
        <p:nvSpPr>
          <p:cNvPr id="4" name="TextBox 3">
            <a:extLst>
              <a:ext uri="{FF2B5EF4-FFF2-40B4-BE49-F238E27FC236}">
                <a16:creationId xmlns:a16="http://schemas.microsoft.com/office/drawing/2014/main" id="{9DDDAB85-6826-C4A6-37AF-EF059771B80F}"/>
              </a:ext>
            </a:extLst>
          </p:cNvPr>
          <p:cNvSpPr txBox="1"/>
          <p:nvPr/>
        </p:nvSpPr>
        <p:spPr>
          <a:xfrm>
            <a:off x="1082350" y="865344"/>
            <a:ext cx="10161037" cy="4801314"/>
          </a:xfrm>
          <a:prstGeom prst="rect">
            <a:avLst/>
          </a:prstGeom>
          <a:noFill/>
        </p:spPr>
        <p:txBody>
          <a:bodyPr wrap="square">
            <a:spAutoFit/>
          </a:bodyPr>
          <a:lstStyle/>
          <a:p>
            <a:r>
              <a:rPr lang="en-US" dirty="0">
                <a:solidFill>
                  <a:srgbClr val="FF0000"/>
                </a:solidFill>
              </a:rPr>
              <a:t>Percentage Rate = ((Age Value / Age Threshold) * Age Weight) + ((</a:t>
            </a:r>
            <a:r>
              <a:rPr lang="en-US" dirty="0" err="1">
                <a:solidFill>
                  <a:srgbClr val="FF0000"/>
                </a:solidFill>
              </a:rPr>
              <a:t>thalach</a:t>
            </a:r>
            <a:r>
              <a:rPr lang="en-US" dirty="0">
                <a:solidFill>
                  <a:srgbClr val="FF0000"/>
                </a:solidFill>
              </a:rPr>
              <a:t> Value &gt;= </a:t>
            </a:r>
            <a:r>
              <a:rPr lang="en-US" dirty="0" err="1">
                <a:solidFill>
                  <a:srgbClr val="FF0000"/>
                </a:solidFill>
              </a:rPr>
              <a:t>thalach</a:t>
            </a:r>
            <a:r>
              <a:rPr lang="en-US" dirty="0">
                <a:solidFill>
                  <a:srgbClr val="FF0000"/>
                </a:solidFill>
              </a:rPr>
              <a:t> Threshold) * </a:t>
            </a:r>
            <a:r>
              <a:rPr lang="en-US" dirty="0" err="1">
                <a:solidFill>
                  <a:srgbClr val="FF0000"/>
                </a:solidFill>
              </a:rPr>
              <a:t>thalach</a:t>
            </a:r>
            <a:r>
              <a:rPr lang="en-US" dirty="0">
                <a:solidFill>
                  <a:srgbClr val="FF0000"/>
                </a:solidFill>
              </a:rPr>
              <a:t> Weight) + </a:t>
            </a:r>
            <a:r>
              <a:rPr lang="en-US" dirty="0" err="1">
                <a:solidFill>
                  <a:srgbClr val="FF0000"/>
                </a:solidFill>
              </a:rPr>
              <a:t>fbs</a:t>
            </a:r>
            <a:r>
              <a:rPr lang="en-US" dirty="0">
                <a:solidFill>
                  <a:srgbClr val="FF0000"/>
                </a:solidFill>
              </a:rPr>
              <a:t> Value</a:t>
            </a:r>
          </a:p>
          <a:p>
            <a:endParaRPr lang="en-US" dirty="0"/>
          </a:p>
          <a:p>
            <a:r>
              <a:rPr lang="en-US" dirty="0"/>
              <a:t>Percentage Rate = ((4 / 50) * 60) + ((0 &gt;= 180) * 170) + 1</a:t>
            </a:r>
          </a:p>
          <a:p>
            <a:r>
              <a:rPr lang="en-US" dirty="0"/>
              <a:t>= (0.08 * 60) + (0 * 170) + 1</a:t>
            </a:r>
          </a:p>
          <a:p>
            <a:r>
              <a:rPr lang="en-US" dirty="0"/>
              <a:t>= 4.8 + 0 + 1</a:t>
            </a:r>
          </a:p>
          <a:p>
            <a:r>
              <a:rPr lang="en-US" dirty="0"/>
              <a:t>= 5.8%</a:t>
            </a:r>
          </a:p>
          <a:p>
            <a:endParaRPr lang="en-US" dirty="0"/>
          </a:p>
          <a:p>
            <a:endParaRPr lang="en-US" dirty="0"/>
          </a:p>
          <a:p>
            <a:endParaRPr lang="en-US" dirty="0"/>
          </a:p>
          <a:p>
            <a:endParaRPr lang="en-US" dirty="0"/>
          </a:p>
          <a:p>
            <a:endParaRPr lang="en-US" dirty="0"/>
          </a:p>
          <a:p>
            <a:pPr marL="285750" indent="-285750">
              <a:buFont typeface="Wingdings" panose="05000000000000000000" pitchFamily="2" charset="2"/>
              <a:buChar char="q"/>
            </a:pPr>
            <a:r>
              <a:rPr lang="en-US" dirty="0"/>
              <a:t>low than 15 = give low health recommendations</a:t>
            </a:r>
          </a:p>
          <a:p>
            <a:pPr marL="285750" indent="-285750">
              <a:buFont typeface="Wingdings" panose="05000000000000000000" pitchFamily="2" charset="2"/>
              <a:buChar char="q"/>
            </a:pPr>
            <a:r>
              <a:rPr lang="en-US" dirty="0"/>
              <a:t>15-25 = give medium health recommendations</a:t>
            </a:r>
          </a:p>
          <a:p>
            <a:pPr marL="285750" indent="-285750">
              <a:buFont typeface="Wingdings" panose="05000000000000000000" pitchFamily="2" charset="2"/>
              <a:buChar char="q"/>
            </a:pPr>
            <a:r>
              <a:rPr lang="en-US" dirty="0"/>
              <a:t>more than 25 =give high health recommendations</a:t>
            </a:r>
          </a:p>
          <a:p>
            <a:endParaRPr lang="en-US" dirty="0"/>
          </a:p>
          <a:p>
            <a:r>
              <a:rPr lang="en-US" dirty="0">
                <a:solidFill>
                  <a:srgbClr val="FF0000"/>
                </a:solidFill>
              </a:rPr>
              <a:t>there fore  5.8% is low health recommendations.</a:t>
            </a:r>
          </a:p>
        </p:txBody>
      </p:sp>
    </p:spTree>
    <p:extLst>
      <p:ext uri="{BB962C8B-B14F-4D97-AF65-F5344CB8AC3E}">
        <p14:creationId xmlns:p14="http://schemas.microsoft.com/office/powerpoint/2010/main" val="35873560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11AFBECC-F8BF-D330-4115-83189BCAF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694" y="6442636"/>
            <a:ext cx="1396338" cy="308994"/>
          </a:xfrm>
          <a:prstGeom prst="rect">
            <a:avLst/>
          </a:prstGeom>
        </p:spPr>
      </p:pic>
      <p:sp>
        <p:nvSpPr>
          <p:cNvPr id="5" name="TextBox 4">
            <a:extLst>
              <a:ext uri="{FF2B5EF4-FFF2-40B4-BE49-F238E27FC236}">
                <a16:creationId xmlns:a16="http://schemas.microsoft.com/office/drawing/2014/main" id="{E0BC5C98-748D-2A22-EAB2-1275D971A008}"/>
              </a:ext>
            </a:extLst>
          </p:cNvPr>
          <p:cNvSpPr txBox="1"/>
          <p:nvPr/>
        </p:nvSpPr>
        <p:spPr>
          <a:xfrm>
            <a:off x="2254901" y="481863"/>
            <a:ext cx="7828380" cy="95410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400" b="1" dirty="0">
                <a:solidFill>
                  <a:srgbClr val="FF0000"/>
                </a:solidFill>
              </a:rPr>
              <a:t>HIGH BLOOD SUGAR</a:t>
            </a:r>
          </a:p>
          <a:p>
            <a:r>
              <a:rPr lang="en-US" sz="1400" dirty="0"/>
              <a:t>Percentage Rate = ((Age Value / Age Threshold) * Age Weight) + ((Glucose Value &gt;= Glucose Threshold) * Glucose Value)</a:t>
            </a:r>
          </a:p>
          <a:p>
            <a:endParaRPr lang="en-US" sz="1400" b="1" dirty="0">
              <a:solidFill>
                <a:srgbClr val="FF0000"/>
              </a:solidFill>
            </a:endParaRPr>
          </a:p>
        </p:txBody>
      </p:sp>
      <p:sp>
        <p:nvSpPr>
          <p:cNvPr id="6" name="TextBox 5">
            <a:extLst>
              <a:ext uri="{FF2B5EF4-FFF2-40B4-BE49-F238E27FC236}">
                <a16:creationId xmlns:a16="http://schemas.microsoft.com/office/drawing/2014/main" id="{9FD80358-25E1-3A26-B9FC-02C5999D28E8}"/>
              </a:ext>
            </a:extLst>
          </p:cNvPr>
          <p:cNvSpPr txBox="1"/>
          <p:nvPr/>
        </p:nvSpPr>
        <p:spPr>
          <a:xfrm>
            <a:off x="389553" y="2341039"/>
            <a:ext cx="6097554" cy="3416320"/>
          </a:xfrm>
          <a:prstGeom prst="rect">
            <a:avLst/>
          </a:prstGeom>
          <a:noFill/>
        </p:spPr>
        <p:txBody>
          <a:bodyPr wrap="square">
            <a:spAutoFit/>
          </a:bodyPr>
          <a:lstStyle/>
          <a:p>
            <a:pPr marL="285750" indent="-285750">
              <a:buFont typeface="Wingdings" panose="05000000000000000000" pitchFamily="2" charset="2"/>
              <a:buChar char="ü"/>
            </a:pPr>
            <a:r>
              <a:rPr lang="en-US" dirty="0">
                <a:solidFill>
                  <a:srgbClr val="7030A0"/>
                </a:solidFill>
              </a:rPr>
              <a:t>Age:40 [patient input data] </a:t>
            </a:r>
          </a:p>
          <a:p>
            <a:pPr marL="285750" indent="-285750">
              <a:buFont typeface="Wingdings" panose="05000000000000000000" pitchFamily="2" charset="2"/>
              <a:buChar char="ü"/>
            </a:pPr>
            <a:r>
              <a:rPr lang="en-US" dirty="0">
                <a:solidFill>
                  <a:srgbClr val="7030A0"/>
                </a:solidFill>
              </a:rPr>
              <a:t>Glucose level:170 [patient input data] </a:t>
            </a:r>
          </a:p>
          <a:p>
            <a:endParaRPr lang="en-US" dirty="0"/>
          </a:p>
          <a:p>
            <a:r>
              <a:rPr lang="en-US" dirty="0"/>
              <a:t>Age:</a:t>
            </a:r>
          </a:p>
          <a:p>
            <a:r>
              <a:rPr lang="en-US" dirty="0"/>
              <a:t>10-15 years: Threshold = 10, Value = 1</a:t>
            </a:r>
          </a:p>
          <a:p>
            <a:r>
              <a:rPr lang="en-US" dirty="0"/>
              <a:t>16-35 years: Threshold = 16, Value = 2</a:t>
            </a:r>
          </a:p>
          <a:p>
            <a:r>
              <a:rPr lang="en-US" dirty="0"/>
              <a:t>36-50 years: Threshold = 36, Value = 3</a:t>
            </a:r>
          </a:p>
          <a:p>
            <a:r>
              <a:rPr lang="en-US" dirty="0"/>
              <a:t>More than 50 years: Threshold = 50, Value = 4</a:t>
            </a:r>
          </a:p>
          <a:p>
            <a:endParaRPr lang="en-US" dirty="0"/>
          </a:p>
          <a:p>
            <a:pPr marL="285750" indent="-285750">
              <a:buFont typeface="Wingdings" panose="05000000000000000000" pitchFamily="2" charset="2"/>
              <a:buChar char="§"/>
            </a:pPr>
            <a:r>
              <a:rPr lang="en-US" dirty="0"/>
              <a:t>Age Value = 3</a:t>
            </a:r>
          </a:p>
          <a:p>
            <a:pPr marL="285750" indent="-285750">
              <a:buFont typeface="Wingdings" panose="05000000000000000000" pitchFamily="2" charset="2"/>
              <a:buChar char="§"/>
            </a:pPr>
            <a:r>
              <a:rPr lang="en-US" dirty="0"/>
              <a:t>Age Threshold = 36</a:t>
            </a:r>
          </a:p>
          <a:p>
            <a:pPr marL="285750" indent="-285750">
              <a:buFont typeface="Wingdings" panose="05000000000000000000" pitchFamily="2" charset="2"/>
              <a:buChar char="§"/>
            </a:pPr>
            <a:r>
              <a:rPr lang="en-US" dirty="0"/>
              <a:t>Age Weight = 40 [patient input data]</a:t>
            </a:r>
          </a:p>
        </p:txBody>
      </p:sp>
      <p:sp>
        <p:nvSpPr>
          <p:cNvPr id="8" name="TextBox 7">
            <a:extLst>
              <a:ext uri="{FF2B5EF4-FFF2-40B4-BE49-F238E27FC236}">
                <a16:creationId xmlns:a16="http://schemas.microsoft.com/office/drawing/2014/main" id="{49A961C0-DBCE-3C87-E0EC-C53D533A27D1}"/>
              </a:ext>
            </a:extLst>
          </p:cNvPr>
          <p:cNvSpPr txBox="1"/>
          <p:nvPr/>
        </p:nvSpPr>
        <p:spPr>
          <a:xfrm>
            <a:off x="6169091" y="2415684"/>
            <a:ext cx="5910941" cy="923330"/>
          </a:xfrm>
          <a:prstGeom prst="rect">
            <a:avLst/>
          </a:prstGeom>
          <a:noFill/>
        </p:spPr>
        <p:txBody>
          <a:bodyPr wrap="square">
            <a:spAutoFit/>
          </a:bodyPr>
          <a:lstStyle/>
          <a:p>
            <a:pPr marL="285750" indent="-285750">
              <a:buFont typeface="Wingdings" panose="05000000000000000000" pitchFamily="2" charset="2"/>
              <a:buChar char="§"/>
            </a:pPr>
            <a:r>
              <a:rPr lang="en-US" dirty="0"/>
              <a:t>Glucose Value = 1 </a:t>
            </a:r>
            <a:r>
              <a:rPr lang="en-US" dirty="0">
                <a:solidFill>
                  <a:srgbClr val="7030A0"/>
                </a:solidFill>
              </a:rPr>
              <a:t>( glucose level is equal or above the 100)</a:t>
            </a:r>
          </a:p>
          <a:p>
            <a:pPr marL="285750" indent="-285750">
              <a:buFont typeface="Wingdings" panose="05000000000000000000" pitchFamily="2" charset="2"/>
              <a:buChar char="§"/>
            </a:pPr>
            <a:r>
              <a:rPr lang="en-US" dirty="0"/>
              <a:t>Glucose Threshold = 100</a:t>
            </a:r>
          </a:p>
        </p:txBody>
      </p:sp>
    </p:spTree>
    <p:extLst>
      <p:ext uri="{BB962C8B-B14F-4D97-AF65-F5344CB8AC3E}">
        <p14:creationId xmlns:p14="http://schemas.microsoft.com/office/powerpoint/2010/main" val="35196855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11AFBECC-F8BF-D330-4115-83189BCAF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694" y="6442636"/>
            <a:ext cx="1396338" cy="308994"/>
          </a:xfrm>
          <a:prstGeom prst="rect">
            <a:avLst/>
          </a:prstGeom>
        </p:spPr>
      </p:pic>
      <p:sp>
        <p:nvSpPr>
          <p:cNvPr id="4" name="TextBox 3">
            <a:extLst>
              <a:ext uri="{FF2B5EF4-FFF2-40B4-BE49-F238E27FC236}">
                <a16:creationId xmlns:a16="http://schemas.microsoft.com/office/drawing/2014/main" id="{56E9554F-25FD-5686-E3C3-9604825FCDA9}"/>
              </a:ext>
            </a:extLst>
          </p:cNvPr>
          <p:cNvSpPr txBox="1"/>
          <p:nvPr/>
        </p:nvSpPr>
        <p:spPr>
          <a:xfrm>
            <a:off x="1278295" y="1013174"/>
            <a:ext cx="10459615" cy="4524315"/>
          </a:xfrm>
          <a:prstGeom prst="rect">
            <a:avLst/>
          </a:prstGeom>
          <a:noFill/>
        </p:spPr>
        <p:txBody>
          <a:bodyPr wrap="square">
            <a:spAutoFit/>
          </a:bodyPr>
          <a:lstStyle/>
          <a:p>
            <a:r>
              <a:rPr lang="en-US" dirty="0">
                <a:solidFill>
                  <a:srgbClr val="FF0000"/>
                </a:solidFill>
              </a:rPr>
              <a:t>Percentage Rate = ((Age Value / Age Threshold) * Age Weight) + ((Glucose Value &gt;= Glucose Threshold) * Glucose Value)</a:t>
            </a:r>
          </a:p>
          <a:p>
            <a:endParaRPr lang="en-US" dirty="0"/>
          </a:p>
          <a:p>
            <a:r>
              <a:rPr lang="en-US" dirty="0"/>
              <a:t>Percentage Rate = ((3 / 36) * 40) + ((1 &gt;= 100) * 1)</a:t>
            </a:r>
          </a:p>
          <a:p>
            <a:r>
              <a:rPr lang="en-US" dirty="0"/>
              <a:t>= (0.0833 * 40) + (0 * 1)</a:t>
            </a:r>
          </a:p>
          <a:p>
            <a:r>
              <a:rPr lang="en-US" dirty="0"/>
              <a:t>= 3.33 + 0</a:t>
            </a:r>
          </a:p>
          <a:p>
            <a:r>
              <a:rPr lang="en-US" dirty="0"/>
              <a:t>= 3.33%</a:t>
            </a:r>
          </a:p>
          <a:p>
            <a:endParaRPr lang="en-US" dirty="0"/>
          </a:p>
          <a:p>
            <a:endParaRPr lang="en-US" dirty="0"/>
          </a:p>
          <a:p>
            <a:endParaRPr lang="en-US" dirty="0"/>
          </a:p>
          <a:p>
            <a:endParaRPr lang="en-US" dirty="0"/>
          </a:p>
          <a:p>
            <a:pPr marL="285750" indent="-285750">
              <a:buFont typeface="Wingdings" panose="05000000000000000000" pitchFamily="2" charset="2"/>
              <a:buChar char="q"/>
            </a:pPr>
            <a:r>
              <a:rPr lang="en-US" dirty="0"/>
              <a:t>low than 15 = give low health recommendations</a:t>
            </a:r>
          </a:p>
          <a:p>
            <a:pPr marL="285750" indent="-285750">
              <a:buFont typeface="Wingdings" panose="05000000000000000000" pitchFamily="2" charset="2"/>
              <a:buChar char="q"/>
            </a:pPr>
            <a:r>
              <a:rPr lang="en-US" dirty="0"/>
              <a:t>15-25 = give medium health recommendations</a:t>
            </a:r>
          </a:p>
          <a:p>
            <a:pPr marL="285750" indent="-285750">
              <a:buFont typeface="Wingdings" panose="05000000000000000000" pitchFamily="2" charset="2"/>
              <a:buChar char="q"/>
            </a:pPr>
            <a:r>
              <a:rPr lang="en-US" dirty="0"/>
              <a:t>more than 25 =give high health recommendations</a:t>
            </a:r>
          </a:p>
          <a:p>
            <a:endParaRPr lang="en-US" dirty="0"/>
          </a:p>
          <a:p>
            <a:r>
              <a:rPr lang="en-US" dirty="0">
                <a:solidFill>
                  <a:srgbClr val="FF0000"/>
                </a:solidFill>
              </a:rPr>
              <a:t>there fore 3.33% is low health recommendations.</a:t>
            </a:r>
          </a:p>
        </p:txBody>
      </p:sp>
    </p:spTree>
    <p:extLst>
      <p:ext uri="{BB962C8B-B14F-4D97-AF65-F5344CB8AC3E}">
        <p14:creationId xmlns:p14="http://schemas.microsoft.com/office/powerpoint/2010/main" val="42847525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11AFBECC-F8BF-D330-4115-83189BCAF2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694" y="6442636"/>
            <a:ext cx="1396338" cy="308994"/>
          </a:xfrm>
          <a:prstGeom prst="rect">
            <a:avLst/>
          </a:prstGeom>
        </p:spPr>
      </p:pic>
      <p:sp>
        <p:nvSpPr>
          <p:cNvPr id="5" name="TextBox 4">
            <a:extLst>
              <a:ext uri="{FF2B5EF4-FFF2-40B4-BE49-F238E27FC236}">
                <a16:creationId xmlns:a16="http://schemas.microsoft.com/office/drawing/2014/main" id="{54F764CE-670F-6FC5-D70F-1F5B13EC745F}"/>
              </a:ext>
            </a:extLst>
          </p:cNvPr>
          <p:cNvSpPr txBox="1"/>
          <p:nvPr/>
        </p:nvSpPr>
        <p:spPr>
          <a:xfrm>
            <a:off x="2369970" y="434442"/>
            <a:ext cx="7137923" cy="738664"/>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wrap="square">
            <a:spAutoFit/>
          </a:bodyPr>
          <a:lstStyle/>
          <a:p>
            <a:r>
              <a:rPr lang="en-US" sz="1400" b="1" dirty="0">
                <a:solidFill>
                  <a:srgbClr val="FF0000"/>
                </a:solidFill>
              </a:rPr>
              <a:t>TRYGLISARIDE LEVE</a:t>
            </a:r>
          </a:p>
          <a:p>
            <a:r>
              <a:rPr lang="en-US" sz="1400" dirty="0">
                <a:solidFill>
                  <a:schemeClr val="tx1"/>
                </a:solidFill>
              </a:rPr>
              <a:t>Percentage Rate = ((Age Value / Age Threshold) * 100) + ((BMI Value / BMI Threshold) * 100)</a:t>
            </a:r>
          </a:p>
          <a:p>
            <a:endParaRPr lang="en-US" sz="1400" dirty="0">
              <a:solidFill>
                <a:schemeClr val="tx1"/>
              </a:solidFill>
            </a:endParaRPr>
          </a:p>
        </p:txBody>
      </p:sp>
      <p:sp>
        <p:nvSpPr>
          <p:cNvPr id="6" name="TextBox 5">
            <a:extLst>
              <a:ext uri="{FF2B5EF4-FFF2-40B4-BE49-F238E27FC236}">
                <a16:creationId xmlns:a16="http://schemas.microsoft.com/office/drawing/2014/main" id="{13E5811A-E6D7-DBBD-0938-9FC20A196A69}"/>
              </a:ext>
            </a:extLst>
          </p:cNvPr>
          <p:cNvSpPr txBox="1"/>
          <p:nvPr/>
        </p:nvSpPr>
        <p:spPr>
          <a:xfrm>
            <a:off x="277586" y="1345584"/>
            <a:ext cx="6097554" cy="3693319"/>
          </a:xfrm>
          <a:prstGeom prst="rect">
            <a:avLst/>
          </a:prstGeom>
          <a:noFill/>
        </p:spPr>
        <p:txBody>
          <a:bodyPr wrap="square">
            <a:spAutoFit/>
          </a:bodyPr>
          <a:lstStyle/>
          <a:p>
            <a:pPr marL="285750" indent="-285750">
              <a:buFont typeface="Wingdings" panose="05000000000000000000" pitchFamily="2" charset="2"/>
              <a:buChar char="ü"/>
            </a:pPr>
            <a:r>
              <a:rPr lang="en-US" dirty="0">
                <a:solidFill>
                  <a:srgbClr val="7030A0"/>
                </a:solidFill>
              </a:rPr>
              <a:t>Age: 40 [patient input data] </a:t>
            </a:r>
          </a:p>
          <a:p>
            <a:pPr marL="285750" indent="-285750">
              <a:buFont typeface="Wingdings" panose="05000000000000000000" pitchFamily="2" charset="2"/>
              <a:buChar char="ü"/>
            </a:pPr>
            <a:r>
              <a:rPr lang="en-US" dirty="0">
                <a:solidFill>
                  <a:srgbClr val="7030A0"/>
                </a:solidFill>
              </a:rPr>
              <a:t>BMI: 27.2 [patient input data]</a:t>
            </a:r>
          </a:p>
          <a:p>
            <a:endParaRPr lang="en-US" dirty="0"/>
          </a:p>
          <a:p>
            <a:r>
              <a:rPr lang="en-US" dirty="0"/>
              <a:t>Age:</a:t>
            </a:r>
          </a:p>
          <a:p>
            <a:r>
              <a:rPr lang="en-US" dirty="0"/>
              <a:t>10-15 years: Threshold = 10, Value = 1</a:t>
            </a:r>
          </a:p>
          <a:p>
            <a:r>
              <a:rPr lang="en-US" dirty="0"/>
              <a:t>16-35 years: Threshold = 16, Value = 2</a:t>
            </a:r>
          </a:p>
          <a:p>
            <a:r>
              <a:rPr lang="en-US" dirty="0"/>
              <a:t>36-50 years: Threshold = 36, Value = 3</a:t>
            </a:r>
          </a:p>
          <a:p>
            <a:r>
              <a:rPr lang="en-US" dirty="0"/>
              <a:t>More than 50 years: Threshold = 50, Value = 4</a:t>
            </a:r>
          </a:p>
          <a:p>
            <a:endParaRPr lang="en-US" dirty="0"/>
          </a:p>
          <a:p>
            <a:endParaRPr lang="en-US" dirty="0"/>
          </a:p>
          <a:p>
            <a:r>
              <a:rPr lang="en-US" dirty="0">
                <a:solidFill>
                  <a:srgbClr val="7030A0"/>
                </a:solidFill>
              </a:rPr>
              <a:t>Age: 40 years ( 36-50 years) </a:t>
            </a:r>
          </a:p>
          <a:p>
            <a:pPr marL="285750" indent="-285750">
              <a:buFont typeface="Wingdings" panose="05000000000000000000" pitchFamily="2" charset="2"/>
              <a:buChar char="§"/>
            </a:pPr>
            <a:r>
              <a:rPr lang="en-US" dirty="0"/>
              <a:t>Age Value = 3</a:t>
            </a:r>
          </a:p>
          <a:p>
            <a:pPr marL="285750" indent="-285750">
              <a:buFont typeface="Wingdings" panose="05000000000000000000" pitchFamily="2" charset="2"/>
              <a:buChar char="§"/>
            </a:pPr>
            <a:r>
              <a:rPr lang="en-US" dirty="0"/>
              <a:t>Age Threshold = 36</a:t>
            </a:r>
          </a:p>
        </p:txBody>
      </p:sp>
      <p:sp>
        <p:nvSpPr>
          <p:cNvPr id="8" name="TextBox 7">
            <a:extLst>
              <a:ext uri="{FF2B5EF4-FFF2-40B4-BE49-F238E27FC236}">
                <a16:creationId xmlns:a16="http://schemas.microsoft.com/office/drawing/2014/main" id="{39208EF6-EB8F-0CF6-E3C5-F6E4A7272159}"/>
              </a:ext>
            </a:extLst>
          </p:cNvPr>
          <p:cNvSpPr txBox="1"/>
          <p:nvPr/>
        </p:nvSpPr>
        <p:spPr>
          <a:xfrm>
            <a:off x="6094446" y="1679139"/>
            <a:ext cx="6097554" cy="2308324"/>
          </a:xfrm>
          <a:prstGeom prst="rect">
            <a:avLst/>
          </a:prstGeom>
          <a:noFill/>
        </p:spPr>
        <p:txBody>
          <a:bodyPr wrap="square">
            <a:spAutoFit/>
          </a:bodyPr>
          <a:lstStyle/>
          <a:p>
            <a:r>
              <a:rPr lang="en-US" dirty="0"/>
              <a:t>BMI: </a:t>
            </a:r>
          </a:p>
          <a:p>
            <a:r>
              <a:rPr lang="en-US" dirty="0"/>
              <a:t>0-18.5: Threshold = 18.5, Value = 1</a:t>
            </a:r>
          </a:p>
          <a:p>
            <a:r>
              <a:rPr lang="en-US" dirty="0"/>
              <a:t>18.5-24.9: Threshold = 24.9, Value = 2</a:t>
            </a:r>
          </a:p>
          <a:p>
            <a:r>
              <a:rPr lang="en-US" dirty="0"/>
              <a:t>24.9-29.9: Threshold = 29.9, Value = 3</a:t>
            </a:r>
          </a:p>
          <a:p>
            <a:r>
              <a:rPr lang="en-US" dirty="0"/>
              <a:t>more than 30: Threshold = 30, Value = 4</a:t>
            </a:r>
          </a:p>
          <a:p>
            <a:endParaRPr lang="en-US" dirty="0"/>
          </a:p>
          <a:p>
            <a:pPr marL="285750" indent="-285750">
              <a:buFont typeface="Wingdings" panose="05000000000000000000" pitchFamily="2" charset="2"/>
              <a:buChar char="§"/>
            </a:pPr>
            <a:r>
              <a:rPr lang="en-US" dirty="0"/>
              <a:t>BMI Value = 3</a:t>
            </a:r>
          </a:p>
          <a:p>
            <a:pPr marL="285750" indent="-285750">
              <a:buFont typeface="Wingdings" panose="05000000000000000000" pitchFamily="2" charset="2"/>
              <a:buChar char="§"/>
            </a:pPr>
            <a:r>
              <a:rPr lang="en-US" dirty="0"/>
              <a:t>BMI Threshold = 29.9</a:t>
            </a:r>
          </a:p>
        </p:txBody>
      </p:sp>
      <p:sp>
        <p:nvSpPr>
          <p:cNvPr id="10" name="TextBox 9">
            <a:extLst>
              <a:ext uri="{FF2B5EF4-FFF2-40B4-BE49-F238E27FC236}">
                <a16:creationId xmlns:a16="http://schemas.microsoft.com/office/drawing/2014/main" id="{4DC3DEEB-6F97-2EFE-2F36-BEF4E75E2429}"/>
              </a:ext>
            </a:extLst>
          </p:cNvPr>
          <p:cNvSpPr txBox="1"/>
          <p:nvPr/>
        </p:nvSpPr>
        <p:spPr>
          <a:xfrm>
            <a:off x="277586" y="5396804"/>
            <a:ext cx="5292790" cy="1200329"/>
          </a:xfrm>
          <a:prstGeom prst="rect">
            <a:avLst/>
          </a:prstGeom>
          <a:noFill/>
        </p:spPr>
        <p:txBody>
          <a:bodyPr wrap="square">
            <a:spAutoFit/>
          </a:bodyPr>
          <a:lstStyle/>
          <a:p>
            <a:r>
              <a:rPr lang="en-US" dirty="0">
                <a:solidFill>
                  <a:srgbClr val="7030A0"/>
                </a:solidFill>
              </a:rPr>
              <a:t>When looking for the triglyceride equation, we do not take the age that the patient inputs into the equation. We use that value to find the age value and the age threshold.</a:t>
            </a:r>
          </a:p>
        </p:txBody>
      </p:sp>
      <p:sp>
        <p:nvSpPr>
          <p:cNvPr id="12" name="TextBox 11">
            <a:extLst>
              <a:ext uri="{FF2B5EF4-FFF2-40B4-BE49-F238E27FC236}">
                <a16:creationId xmlns:a16="http://schemas.microsoft.com/office/drawing/2014/main" id="{EF976867-2B30-45F4-E0EB-F70C6E5E07FF}"/>
              </a:ext>
            </a:extLst>
          </p:cNvPr>
          <p:cNvSpPr txBox="1"/>
          <p:nvPr/>
        </p:nvSpPr>
        <p:spPr>
          <a:xfrm>
            <a:off x="6094446" y="4392572"/>
            <a:ext cx="5596811" cy="1200329"/>
          </a:xfrm>
          <a:prstGeom prst="rect">
            <a:avLst/>
          </a:prstGeom>
          <a:noFill/>
        </p:spPr>
        <p:txBody>
          <a:bodyPr wrap="square">
            <a:spAutoFit/>
          </a:bodyPr>
          <a:lstStyle/>
          <a:p>
            <a:r>
              <a:rPr lang="en-US" dirty="0">
                <a:solidFill>
                  <a:srgbClr val="7030A0"/>
                </a:solidFill>
              </a:rPr>
              <a:t>We do not take the BMI that the patient inputs into the equation when searching for the triglyceride equation. We use that value to find the BMI value and the BMI threshold.</a:t>
            </a:r>
          </a:p>
        </p:txBody>
      </p:sp>
    </p:spTree>
    <p:extLst>
      <p:ext uri="{BB962C8B-B14F-4D97-AF65-F5344CB8AC3E}">
        <p14:creationId xmlns:p14="http://schemas.microsoft.com/office/powerpoint/2010/main" val="8550568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10;&#10;Description automatically generated">
            <a:extLst>
              <a:ext uri="{FF2B5EF4-FFF2-40B4-BE49-F238E27FC236}">
                <a16:creationId xmlns:a16="http://schemas.microsoft.com/office/drawing/2014/main" id="{3C258E50-4A38-8C49-1C5B-2459772DAC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694" y="6442636"/>
            <a:ext cx="1396338" cy="308994"/>
          </a:xfrm>
          <a:prstGeom prst="rect">
            <a:avLst/>
          </a:prstGeom>
        </p:spPr>
      </p:pic>
      <p:sp>
        <p:nvSpPr>
          <p:cNvPr id="5" name="TextBox 4">
            <a:extLst>
              <a:ext uri="{FF2B5EF4-FFF2-40B4-BE49-F238E27FC236}">
                <a16:creationId xmlns:a16="http://schemas.microsoft.com/office/drawing/2014/main" id="{B7F962E1-248F-8EB3-DCB1-84AEB845CDCB}"/>
              </a:ext>
            </a:extLst>
          </p:cNvPr>
          <p:cNvSpPr txBox="1"/>
          <p:nvPr/>
        </p:nvSpPr>
        <p:spPr>
          <a:xfrm>
            <a:off x="1278295" y="782828"/>
            <a:ext cx="9601199" cy="5078313"/>
          </a:xfrm>
          <a:prstGeom prst="rect">
            <a:avLst/>
          </a:prstGeom>
          <a:noFill/>
        </p:spPr>
        <p:txBody>
          <a:bodyPr wrap="square">
            <a:spAutoFit/>
          </a:bodyPr>
          <a:lstStyle/>
          <a:p>
            <a:r>
              <a:rPr lang="en-US" dirty="0">
                <a:solidFill>
                  <a:srgbClr val="FF0000"/>
                </a:solidFill>
              </a:rPr>
              <a:t>Percentage Rate = ((Age Value / Age Threshold) * 100) + ((BMI Value / BMI Threshold) * 100) </a:t>
            </a:r>
          </a:p>
          <a:p>
            <a:endParaRPr lang="en-US" dirty="0"/>
          </a:p>
          <a:p>
            <a:r>
              <a:rPr lang="en-US" dirty="0"/>
              <a:t>In this equation, 100 is a constant.</a:t>
            </a:r>
          </a:p>
          <a:p>
            <a:endParaRPr lang="en-US" dirty="0"/>
          </a:p>
          <a:p>
            <a:r>
              <a:rPr lang="en-US" dirty="0"/>
              <a:t>Percentage Rate = ((3 / 36) * 100) + ((3 / 29.9) * 100)</a:t>
            </a:r>
          </a:p>
          <a:p>
            <a:r>
              <a:rPr lang="en-US" dirty="0"/>
              <a:t>= (0.0833 * 100) + (0.1003 * 100)</a:t>
            </a:r>
          </a:p>
          <a:p>
            <a:r>
              <a:rPr lang="en-US" dirty="0"/>
              <a:t>= 8.33 + 10.03</a:t>
            </a:r>
          </a:p>
          <a:p>
            <a:r>
              <a:rPr lang="en-US" dirty="0"/>
              <a:t>= 18.36%</a:t>
            </a:r>
          </a:p>
          <a:p>
            <a:endParaRPr lang="en-US" dirty="0"/>
          </a:p>
          <a:p>
            <a:endParaRPr lang="en-US" dirty="0"/>
          </a:p>
          <a:p>
            <a:endParaRPr lang="en-US" dirty="0"/>
          </a:p>
          <a:p>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low than 15 = give low health recommendations</a:t>
            </a:r>
          </a:p>
          <a:p>
            <a:pPr marL="285750" indent="-285750">
              <a:buFont typeface="Wingdings" panose="05000000000000000000" pitchFamily="2" charset="2"/>
              <a:buChar char="q"/>
            </a:pPr>
            <a:r>
              <a:rPr lang="en-US" dirty="0"/>
              <a:t>15-25 = give medium health recommendations</a:t>
            </a:r>
          </a:p>
          <a:p>
            <a:pPr marL="285750" indent="-285750">
              <a:buFont typeface="Wingdings" panose="05000000000000000000" pitchFamily="2" charset="2"/>
              <a:buChar char="q"/>
            </a:pPr>
            <a:r>
              <a:rPr lang="en-US" dirty="0"/>
              <a:t>more than 25 =give high health recommendations</a:t>
            </a:r>
          </a:p>
          <a:p>
            <a:endParaRPr lang="en-US" dirty="0"/>
          </a:p>
          <a:p>
            <a:r>
              <a:rPr lang="en-US" dirty="0">
                <a:solidFill>
                  <a:srgbClr val="FF0000"/>
                </a:solidFill>
              </a:rPr>
              <a:t>there fore 18.36% is Medium health recommendations.</a:t>
            </a:r>
          </a:p>
        </p:txBody>
      </p:sp>
    </p:spTree>
    <p:extLst>
      <p:ext uri="{BB962C8B-B14F-4D97-AF65-F5344CB8AC3E}">
        <p14:creationId xmlns:p14="http://schemas.microsoft.com/office/powerpoint/2010/main" val="7735607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9" name="Rectangle 16">
            <a:extLst>
              <a:ext uri="{FF2B5EF4-FFF2-40B4-BE49-F238E27FC236}">
                <a16:creationId xmlns:a16="http://schemas.microsoft.com/office/drawing/2014/main" id="{5428AC11-BFDF-42EF-80FF-717BBF909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8628" y="1408629"/>
            <a:ext cx="6858000"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2CC56AF6-38E4-490B-8E2B-1A1037B4E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832"/>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339A6F5-AD6A-4D80-8AD9-6290D13AC4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513"/>
            <a:ext cx="6857572" cy="3581401"/>
          </a:xfrm>
          <a:prstGeom prst="rect">
            <a:avLst/>
          </a:prstGeom>
          <a:gradFill>
            <a:gsLst>
              <a:gs pos="0">
                <a:srgbClr val="000000">
                  <a:alpha val="61000"/>
                </a:srgbClr>
              </a:gs>
              <a:gs pos="95000">
                <a:schemeClr val="accent5">
                  <a:alpha val="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AD0D2BB-9E05-B3F7-E92E-BFD4602A428E}"/>
              </a:ext>
            </a:extLst>
          </p:cNvPr>
          <p:cNvSpPr txBox="1"/>
          <p:nvPr/>
        </p:nvSpPr>
        <p:spPr>
          <a:xfrm>
            <a:off x="660042" y="2945176"/>
            <a:ext cx="2878688" cy="2757975"/>
          </a:xfrm>
          <a:prstGeom prst="rect">
            <a:avLst/>
          </a:prstGeom>
        </p:spPr>
        <p:txBody>
          <a:bodyPr vert="horz" lIns="91440" tIns="45720" rIns="91440" bIns="45720" rtlCol="0" anchor="t">
            <a:normAutofit/>
          </a:bodyPr>
          <a:lstStyle/>
          <a:p>
            <a:pPr marL="0" marR="0" lvl="0" indent="0" fontAlgn="base">
              <a:lnSpc>
                <a:spcPct val="90000"/>
              </a:lnSpc>
              <a:spcBef>
                <a:spcPct val="0"/>
              </a:spcBef>
              <a:spcAft>
                <a:spcPts val="600"/>
              </a:spcAft>
              <a:buClrTx/>
              <a:buSzTx/>
              <a:tabLst/>
            </a:pPr>
            <a:r>
              <a:rPr kumimoji="0" lang="en-US" altLang="en-US" sz="4000" b="1" i="0" u="none" strike="noStrike" cap="none" normalizeH="0" baseline="0">
                <a:ln>
                  <a:noFill/>
                </a:ln>
                <a:solidFill>
                  <a:srgbClr val="FFFFFF"/>
                </a:solidFill>
                <a:effectLst/>
                <a:latin typeface="+mj-lt"/>
                <a:ea typeface="+mj-ea"/>
                <a:cs typeface="+mj-cs"/>
              </a:rPr>
              <a:t>Final output </a:t>
            </a:r>
            <a:r>
              <a:rPr kumimoji="0" lang="en-US" altLang="en-US" sz="4000" b="1" i="0" u="none" strike="noStrike" cap="none" normalizeH="0" baseline="0">
                <a:ln>
                  <a:noFill/>
                </a:ln>
                <a:solidFill>
                  <a:srgbClr val="FFFFFF"/>
                </a:solidFill>
                <a:effectLst/>
                <a:latin typeface="+mj-lt"/>
                <a:ea typeface="+mj-ea"/>
                <a:cs typeface="+mj-cs"/>
                <a:sym typeface="Wingdings" panose="05000000000000000000" pitchFamily="2" charset="2"/>
              </a:rPr>
              <a:t></a:t>
            </a:r>
            <a:endParaRPr kumimoji="0" lang="en-US" altLang="en-US" sz="4000" b="0" i="0" u="none" strike="noStrike" cap="none" normalizeH="0" baseline="0">
              <a:ln>
                <a:noFill/>
              </a:ln>
              <a:solidFill>
                <a:srgbClr val="FFFFFF"/>
              </a:solidFill>
              <a:effectLst/>
              <a:latin typeface="+mj-lt"/>
              <a:ea typeface="+mj-ea"/>
              <a:cs typeface="+mj-cs"/>
            </a:endParaRPr>
          </a:p>
        </p:txBody>
      </p:sp>
      <p:pic>
        <p:nvPicPr>
          <p:cNvPr id="10" name="Picture 9" descr="A screen shot of a cell phone&#10;&#10;Description automatically generated">
            <a:extLst>
              <a:ext uri="{FF2B5EF4-FFF2-40B4-BE49-F238E27FC236}">
                <a16:creationId xmlns:a16="http://schemas.microsoft.com/office/drawing/2014/main" id="{369F326C-3097-A0F1-0E9F-AF4EB5B3F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1265" y="155693"/>
            <a:ext cx="3350908" cy="6403367"/>
          </a:xfrm>
          <a:prstGeom prst="rect">
            <a:avLst/>
          </a:prstGeom>
        </p:spPr>
      </p:pic>
      <p:pic>
        <p:nvPicPr>
          <p:cNvPr id="7" name="Picture 6" descr="A screen shot of a cell phone&#10;&#10;Description automatically generated">
            <a:extLst>
              <a:ext uri="{FF2B5EF4-FFF2-40B4-BE49-F238E27FC236}">
                <a16:creationId xmlns:a16="http://schemas.microsoft.com/office/drawing/2014/main" id="{FDF6CF02-7EF7-8D56-42F5-1D22DE30FC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8306" y="175723"/>
            <a:ext cx="3032085" cy="6383338"/>
          </a:xfrm>
          <a:prstGeom prst="rect">
            <a:avLst/>
          </a:prstGeom>
        </p:spPr>
      </p:pic>
      <p:pic>
        <p:nvPicPr>
          <p:cNvPr id="2" name="Picture 1" descr="A picture containing text&#10;&#10;Description automatically generated">
            <a:extLst>
              <a:ext uri="{FF2B5EF4-FFF2-40B4-BE49-F238E27FC236}">
                <a16:creationId xmlns:a16="http://schemas.microsoft.com/office/drawing/2014/main" id="{C6AF12DF-F2B1-5465-A660-20F8B82D8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3694" y="6442636"/>
            <a:ext cx="1396338" cy="308994"/>
          </a:xfrm>
          <a:prstGeom prst="rect">
            <a:avLst/>
          </a:prstGeom>
        </p:spPr>
      </p:pic>
    </p:spTree>
    <p:extLst>
      <p:ext uri="{BB962C8B-B14F-4D97-AF65-F5344CB8AC3E}">
        <p14:creationId xmlns:p14="http://schemas.microsoft.com/office/powerpoint/2010/main" val="31798581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 shot of a cell phone&#10;&#10;Description automatically generated">
            <a:extLst>
              <a:ext uri="{FF2B5EF4-FFF2-40B4-BE49-F238E27FC236}">
                <a16:creationId xmlns:a16="http://schemas.microsoft.com/office/drawing/2014/main" id="{07FCD924-49A2-9704-616E-E436084CCB3F}"/>
              </a:ext>
            </a:extLst>
          </p:cNvPr>
          <p:cNvPicPr>
            <a:picLocks noChangeAspect="1"/>
          </p:cNvPicPr>
          <p:nvPr/>
        </p:nvPicPr>
        <p:blipFill rotWithShape="1">
          <a:blip r:embed="rId2">
            <a:extLst>
              <a:ext uri="{28A0092B-C50C-407E-A947-70E740481C1C}">
                <a14:useLocalDpi xmlns:a14="http://schemas.microsoft.com/office/drawing/2010/main" val="0"/>
              </a:ext>
            </a:extLst>
          </a:blip>
          <a:srcRect t="10016" r="3" b="7751"/>
          <a:stretch/>
        </p:blipFill>
        <p:spPr>
          <a:xfrm>
            <a:off x="838199" y="557188"/>
            <a:ext cx="3462131" cy="5751713"/>
          </a:xfrm>
          <a:prstGeom prst="rect">
            <a:avLst/>
          </a:prstGeom>
        </p:spPr>
      </p:pic>
      <p:pic>
        <p:nvPicPr>
          <p:cNvPr id="5" name="Picture 4" descr="A screen shot of a cell phone&#10;&#10;Description automatically generated">
            <a:extLst>
              <a:ext uri="{FF2B5EF4-FFF2-40B4-BE49-F238E27FC236}">
                <a16:creationId xmlns:a16="http://schemas.microsoft.com/office/drawing/2014/main" id="{A603BA46-1974-2D17-7385-C81F75FDAC57}"/>
              </a:ext>
            </a:extLst>
          </p:cNvPr>
          <p:cNvPicPr>
            <a:picLocks noChangeAspect="1"/>
          </p:cNvPicPr>
          <p:nvPr/>
        </p:nvPicPr>
        <p:blipFill rotWithShape="1">
          <a:blip r:embed="rId3">
            <a:extLst>
              <a:ext uri="{28A0092B-C50C-407E-A947-70E740481C1C}">
                <a14:useLocalDpi xmlns:a14="http://schemas.microsoft.com/office/drawing/2010/main" val="0"/>
              </a:ext>
            </a:extLst>
          </a:blip>
          <a:srcRect t="9730" r="-2" b="7792"/>
          <a:stretch/>
        </p:blipFill>
        <p:spPr>
          <a:xfrm>
            <a:off x="4459582" y="557188"/>
            <a:ext cx="3295096" cy="5751713"/>
          </a:xfrm>
          <a:prstGeom prst="rect">
            <a:avLst/>
          </a:prstGeom>
        </p:spPr>
      </p:pic>
      <p:pic>
        <p:nvPicPr>
          <p:cNvPr id="6" name="Picture 5" descr="A screen shot of a cell phone&#10;&#10;Description automatically generated">
            <a:extLst>
              <a:ext uri="{FF2B5EF4-FFF2-40B4-BE49-F238E27FC236}">
                <a16:creationId xmlns:a16="http://schemas.microsoft.com/office/drawing/2014/main" id="{A6D53235-4FD8-C740-A7CB-7203872C1B6E}"/>
              </a:ext>
            </a:extLst>
          </p:cNvPr>
          <p:cNvPicPr>
            <a:picLocks noChangeAspect="1"/>
          </p:cNvPicPr>
          <p:nvPr/>
        </p:nvPicPr>
        <p:blipFill rotWithShape="1">
          <a:blip r:embed="rId4">
            <a:extLst>
              <a:ext uri="{28A0092B-C50C-407E-A947-70E740481C1C}">
                <a14:useLocalDpi xmlns:a14="http://schemas.microsoft.com/office/drawing/2010/main" val="0"/>
              </a:ext>
            </a:extLst>
          </a:blip>
          <a:srcRect t="9219" r="2" b="7597"/>
          <a:stretch/>
        </p:blipFill>
        <p:spPr>
          <a:xfrm>
            <a:off x="7913930" y="557188"/>
            <a:ext cx="3439859" cy="5751713"/>
          </a:xfrm>
          <a:prstGeom prst="rect">
            <a:avLst/>
          </a:prstGeom>
        </p:spPr>
      </p:pic>
      <p:pic>
        <p:nvPicPr>
          <p:cNvPr id="2" name="Picture 1" descr="A picture containing text&#10;&#10;Description automatically generated">
            <a:extLst>
              <a:ext uri="{FF2B5EF4-FFF2-40B4-BE49-F238E27FC236}">
                <a16:creationId xmlns:a16="http://schemas.microsoft.com/office/drawing/2014/main" id="{A3F788D4-AD97-1EDA-F145-43CDDFEC1C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3694" y="6442636"/>
            <a:ext cx="1396338" cy="308994"/>
          </a:xfrm>
          <a:prstGeom prst="rect">
            <a:avLst/>
          </a:prstGeom>
        </p:spPr>
      </p:pic>
    </p:spTree>
    <p:extLst>
      <p:ext uri="{BB962C8B-B14F-4D97-AF65-F5344CB8AC3E}">
        <p14:creationId xmlns:p14="http://schemas.microsoft.com/office/powerpoint/2010/main" val="39484511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F7B9026-36AD-42E4-B172-8D68F3A3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screen shot of a cell phone&#10;&#10;Description automatically generated">
            <a:extLst>
              <a:ext uri="{FF2B5EF4-FFF2-40B4-BE49-F238E27FC236}">
                <a16:creationId xmlns:a16="http://schemas.microsoft.com/office/drawing/2014/main" id="{2C8CADBC-3A4B-F616-5B7F-C51F8DF99306}"/>
              </a:ext>
            </a:extLst>
          </p:cNvPr>
          <p:cNvPicPr>
            <a:picLocks noChangeAspect="1"/>
          </p:cNvPicPr>
          <p:nvPr/>
        </p:nvPicPr>
        <p:blipFill rotWithShape="1">
          <a:blip r:embed="rId2">
            <a:extLst>
              <a:ext uri="{28A0092B-C50C-407E-A947-70E740481C1C}">
                <a14:useLocalDpi xmlns:a14="http://schemas.microsoft.com/office/drawing/2010/main" val="0"/>
              </a:ext>
            </a:extLst>
          </a:blip>
          <a:srcRect t="8835" r="2" b="9590"/>
          <a:stretch/>
        </p:blipFill>
        <p:spPr>
          <a:xfrm>
            <a:off x="192528" y="171716"/>
            <a:ext cx="3793268" cy="6514565"/>
          </a:xfrm>
          <a:prstGeom prst="rect">
            <a:avLst/>
          </a:prstGeom>
        </p:spPr>
      </p:pic>
      <p:pic>
        <p:nvPicPr>
          <p:cNvPr id="15" name="Picture 14" descr="A screen shot of a cell phone&#10;&#10;Description automatically generated">
            <a:extLst>
              <a:ext uri="{FF2B5EF4-FFF2-40B4-BE49-F238E27FC236}">
                <a16:creationId xmlns:a16="http://schemas.microsoft.com/office/drawing/2014/main" id="{26E9FE63-26AF-83CC-5C65-358660598AE4}"/>
              </a:ext>
            </a:extLst>
          </p:cNvPr>
          <p:cNvPicPr>
            <a:picLocks noChangeAspect="1"/>
          </p:cNvPicPr>
          <p:nvPr/>
        </p:nvPicPr>
        <p:blipFill rotWithShape="1">
          <a:blip r:embed="rId3">
            <a:extLst>
              <a:ext uri="{28A0092B-C50C-407E-A947-70E740481C1C}">
                <a14:useLocalDpi xmlns:a14="http://schemas.microsoft.com/office/drawing/2010/main" val="0"/>
              </a:ext>
            </a:extLst>
          </a:blip>
          <a:srcRect t="10134" r="-2" b="8495"/>
          <a:stretch/>
        </p:blipFill>
        <p:spPr>
          <a:xfrm>
            <a:off x="4184538" y="171716"/>
            <a:ext cx="3822924" cy="6514565"/>
          </a:xfrm>
          <a:prstGeom prst="rect">
            <a:avLst/>
          </a:prstGeom>
        </p:spPr>
      </p:pic>
      <p:pic>
        <p:nvPicPr>
          <p:cNvPr id="9" name="Picture 8" descr="A screen shot of a phone&#10;&#10;Description automatically generated">
            <a:extLst>
              <a:ext uri="{FF2B5EF4-FFF2-40B4-BE49-F238E27FC236}">
                <a16:creationId xmlns:a16="http://schemas.microsoft.com/office/drawing/2014/main" id="{15816E1D-5110-83C5-544C-DDD3CE1D7960}"/>
              </a:ext>
            </a:extLst>
          </p:cNvPr>
          <p:cNvPicPr>
            <a:picLocks noChangeAspect="1"/>
          </p:cNvPicPr>
          <p:nvPr/>
        </p:nvPicPr>
        <p:blipFill rotWithShape="1">
          <a:blip r:embed="rId4">
            <a:extLst>
              <a:ext uri="{28A0092B-C50C-407E-A947-70E740481C1C}">
                <a14:useLocalDpi xmlns:a14="http://schemas.microsoft.com/office/drawing/2010/main" val="0"/>
              </a:ext>
            </a:extLst>
          </a:blip>
          <a:srcRect t="8702" r="-2" b="6843"/>
          <a:stretch/>
        </p:blipFill>
        <p:spPr>
          <a:xfrm>
            <a:off x="8188032" y="171716"/>
            <a:ext cx="3799007" cy="6514565"/>
          </a:xfrm>
          <a:prstGeom prst="rect">
            <a:avLst/>
          </a:prstGeom>
        </p:spPr>
      </p:pic>
      <p:pic>
        <p:nvPicPr>
          <p:cNvPr id="2" name="Picture 1" descr="A picture containing text&#10;&#10;Description automatically generated">
            <a:extLst>
              <a:ext uri="{FF2B5EF4-FFF2-40B4-BE49-F238E27FC236}">
                <a16:creationId xmlns:a16="http://schemas.microsoft.com/office/drawing/2014/main" id="{510E7FC4-44FF-4DDA-0A63-99B0137F14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3694" y="6442636"/>
            <a:ext cx="1396338" cy="308994"/>
          </a:xfrm>
          <a:prstGeom prst="rect">
            <a:avLst/>
          </a:prstGeom>
        </p:spPr>
      </p:pic>
    </p:spTree>
    <p:extLst>
      <p:ext uri="{BB962C8B-B14F-4D97-AF65-F5344CB8AC3E}">
        <p14:creationId xmlns:p14="http://schemas.microsoft.com/office/powerpoint/2010/main" val="8901416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13C559-84A2-36AA-2B14-3970E0BE4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7035" y="289611"/>
            <a:ext cx="3456951" cy="6278773"/>
          </a:xfrm>
          <a:prstGeom prst="rect">
            <a:avLst/>
          </a:prstGeom>
        </p:spPr>
      </p:pic>
      <p:pic>
        <p:nvPicPr>
          <p:cNvPr id="7" name="Picture 6">
            <a:extLst>
              <a:ext uri="{FF2B5EF4-FFF2-40B4-BE49-F238E27FC236}">
                <a16:creationId xmlns:a16="http://schemas.microsoft.com/office/drawing/2014/main" id="{F28E2F34-24CA-111F-7011-D32314158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4542" y="273971"/>
            <a:ext cx="3545094" cy="6294413"/>
          </a:xfrm>
          <a:prstGeom prst="rect">
            <a:avLst/>
          </a:prstGeom>
        </p:spPr>
      </p:pic>
      <p:pic>
        <p:nvPicPr>
          <p:cNvPr id="2" name="Picture 1" descr="A picture containing text&#10;&#10;Description automatically generated">
            <a:extLst>
              <a:ext uri="{FF2B5EF4-FFF2-40B4-BE49-F238E27FC236}">
                <a16:creationId xmlns:a16="http://schemas.microsoft.com/office/drawing/2014/main" id="{76668218-019E-AE16-778D-7D8F20775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3694" y="6442636"/>
            <a:ext cx="1396338" cy="308994"/>
          </a:xfrm>
          <a:prstGeom prst="rect">
            <a:avLst/>
          </a:prstGeom>
        </p:spPr>
      </p:pic>
    </p:spTree>
    <p:extLst>
      <p:ext uri="{BB962C8B-B14F-4D97-AF65-F5344CB8AC3E}">
        <p14:creationId xmlns:p14="http://schemas.microsoft.com/office/powerpoint/2010/main" val="971354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DD1CCD73-6CCA-FFEF-EBA8-91A9829653FD}"/>
              </a:ext>
            </a:extLst>
          </p:cNvPr>
          <p:cNvSpPr>
            <a:spLocks noChangeArrowheads="1"/>
          </p:cNvSpPr>
          <p:nvPr/>
        </p:nvSpPr>
        <p:spPr bwMode="auto">
          <a:xfrm>
            <a:off x="736081" y="413327"/>
            <a:ext cx="10986711"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Data Gathering   </a:t>
            </a:r>
          </a:p>
          <a:p>
            <a:pPr marL="0" marR="0" lvl="0" indent="0"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Collected data randomly from people</a:t>
            </a:r>
          </a:p>
        </p:txBody>
      </p:sp>
      <p:sp>
        <p:nvSpPr>
          <p:cNvPr id="3" name="Rectangle 3">
            <a:extLst>
              <a:ext uri="{FF2B5EF4-FFF2-40B4-BE49-F238E27FC236}">
                <a16:creationId xmlns:a16="http://schemas.microsoft.com/office/drawing/2014/main" id="{4CB7EB15-FE18-B39B-7FF3-14FC77AC56CF}"/>
              </a:ext>
            </a:extLst>
          </p:cNvPr>
          <p:cNvSpPr>
            <a:spLocks noChangeArrowheads="1"/>
          </p:cNvSpPr>
          <p:nvPr/>
        </p:nvSpPr>
        <p:spPr bwMode="auto">
          <a:xfrm>
            <a:off x="182880" y="3837334"/>
            <a:ext cx="10806545" cy="656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2" name="Picture 11" descr="A close-up of a pie chart&#10;&#10;Description automatically generated with medium confidence">
            <a:extLst>
              <a:ext uri="{FF2B5EF4-FFF2-40B4-BE49-F238E27FC236}">
                <a16:creationId xmlns:a16="http://schemas.microsoft.com/office/drawing/2014/main" id="{368CFE87-BB4F-6DB3-AA7A-20372CEE74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2543" y="3691981"/>
            <a:ext cx="3455289" cy="1764255"/>
          </a:xfrm>
          <a:prstGeom prst="rect">
            <a:avLst/>
          </a:prstGeom>
        </p:spPr>
      </p:pic>
      <p:pic>
        <p:nvPicPr>
          <p:cNvPr id="14" name="Picture 13" descr="A blue and red pie chart&#10;&#10;Description automatically generated with medium confidence">
            <a:extLst>
              <a:ext uri="{FF2B5EF4-FFF2-40B4-BE49-F238E27FC236}">
                <a16:creationId xmlns:a16="http://schemas.microsoft.com/office/drawing/2014/main" id="{18DD19C4-E832-9EC5-845C-CFDD65D59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0876" y="2742238"/>
            <a:ext cx="3306879" cy="1646745"/>
          </a:xfrm>
          <a:prstGeom prst="rect">
            <a:avLst/>
          </a:prstGeom>
        </p:spPr>
      </p:pic>
      <p:sp>
        <p:nvSpPr>
          <p:cNvPr id="18" name="TextBox 17">
            <a:extLst>
              <a:ext uri="{FF2B5EF4-FFF2-40B4-BE49-F238E27FC236}">
                <a16:creationId xmlns:a16="http://schemas.microsoft.com/office/drawing/2014/main" id="{8DC6D0B8-2A7E-870E-9542-630AA02E0CEE}"/>
              </a:ext>
            </a:extLst>
          </p:cNvPr>
          <p:cNvSpPr txBox="1"/>
          <p:nvPr/>
        </p:nvSpPr>
        <p:spPr>
          <a:xfrm>
            <a:off x="1076907" y="1946707"/>
            <a:ext cx="3894683" cy="1200329"/>
          </a:xfrm>
          <a:prstGeom prst="rect">
            <a:avLst/>
          </a:prstGeom>
          <a:noFill/>
        </p:spPr>
        <p:txBody>
          <a:bodyPr wrap="square" rtlCol="0">
            <a:spAutoFit/>
          </a:bodyPr>
          <a:lstStyle/>
          <a:p>
            <a:r>
              <a:rPr lang="en-US" dirty="0"/>
              <a:t>We're taking random data from people to get the knowledge they have about metabolic syndrome and what they're doing to prevent metabolic syndrome.</a:t>
            </a:r>
          </a:p>
        </p:txBody>
      </p:sp>
      <p:pic>
        <p:nvPicPr>
          <p:cNvPr id="6" name="Picture 5" descr="A screenshot of a medical test&#10;&#10;Description automatically generated with low confidence">
            <a:extLst>
              <a:ext uri="{FF2B5EF4-FFF2-40B4-BE49-F238E27FC236}">
                <a16:creationId xmlns:a16="http://schemas.microsoft.com/office/drawing/2014/main" id="{E04BE9D5-41FF-711B-57F6-FA7A9472A8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1069" y="1779722"/>
            <a:ext cx="2884024" cy="1211580"/>
          </a:xfrm>
          <a:prstGeom prst="rect">
            <a:avLst/>
          </a:prstGeom>
        </p:spPr>
      </p:pic>
      <p:pic>
        <p:nvPicPr>
          <p:cNvPr id="10" name="Picture 9" descr="A close-up of a pie chart&#10;&#10;Description automatically generated with medium confidence">
            <a:extLst>
              <a:ext uri="{FF2B5EF4-FFF2-40B4-BE49-F238E27FC236}">
                <a16:creationId xmlns:a16="http://schemas.microsoft.com/office/drawing/2014/main" id="{FEE4EB4E-401B-5B9C-31C1-4F2D12604C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9934" y="5005538"/>
            <a:ext cx="2653534" cy="1354546"/>
          </a:xfrm>
          <a:prstGeom prst="rect">
            <a:avLst/>
          </a:prstGeom>
        </p:spPr>
      </p:pic>
      <p:pic>
        <p:nvPicPr>
          <p:cNvPr id="16" name="Picture 15" descr="A picture containing text, screenshot, font, software&#10;&#10;Description automatically generated">
            <a:extLst>
              <a:ext uri="{FF2B5EF4-FFF2-40B4-BE49-F238E27FC236}">
                <a16:creationId xmlns:a16="http://schemas.microsoft.com/office/drawing/2014/main" id="{B61838BF-00DE-C6E2-10EF-AB8E69941B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2027" y="4101690"/>
            <a:ext cx="2670936" cy="1354546"/>
          </a:xfrm>
          <a:prstGeom prst="rect">
            <a:avLst/>
          </a:prstGeom>
        </p:spPr>
      </p:pic>
    </p:spTree>
    <p:extLst>
      <p:ext uri="{BB962C8B-B14F-4D97-AF65-F5344CB8AC3E}">
        <p14:creationId xmlns:p14="http://schemas.microsoft.com/office/powerpoint/2010/main" val="4527267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CAE473BD-9A2A-420F-B844-12BCFA3D4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24">
            <a:extLst>
              <a:ext uri="{FF2B5EF4-FFF2-40B4-BE49-F238E27FC236}">
                <a16:creationId xmlns:a16="http://schemas.microsoft.com/office/drawing/2014/main" id="{CB018903-3549-4A3B-A9DF-B26757CAA9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8" name="Rectangle 25">
              <a:extLst>
                <a:ext uri="{FF2B5EF4-FFF2-40B4-BE49-F238E27FC236}">
                  <a16:creationId xmlns:a16="http://schemas.microsoft.com/office/drawing/2014/main" id="{9E5D3F77-D07F-4F7D-97A2-E366830206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26">
              <a:extLst>
                <a:ext uri="{FF2B5EF4-FFF2-40B4-BE49-F238E27FC236}">
                  <a16:creationId xmlns:a16="http://schemas.microsoft.com/office/drawing/2014/main" id="{DC6F5A2D-56A0-4ED7-A3E2-3CF67608FC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cell phone showing a picture of two people&#10;&#10;Description automatically generated">
            <a:extLst>
              <a:ext uri="{FF2B5EF4-FFF2-40B4-BE49-F238E27FC236}">
                <a16:creationId xmlns:a16="http://schemas.microsoft.com/office/drawing/2014/main" id="{1E8691A5-0746-61A5-113F-D8A8014B7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4958" y="192838"/>
            <a:ext cx="3685908" cy="6472326"/>
          </a:xfrm>
          <a:prstGeom prst="rect">
            <a:avLst/>
          </a:prstGeom>
          <a:effectLst>
            <a:outerShdw blurRad="508000" dist="101600" dir="5400000" algn="tl" rotWithShape="0">
              <a:prstClr val="black">
                <a:alpha val="10000"/>
              </a:prstClr>
            </a:outerShdw>
          </a:effectLst>
        </p:spPr>
      </p:pic>
      <p:pic>
        <p:nvPicPr>
          <p:cNvPr id="7" name="Picture 6" descr="A cell phone screen with text and numbers&#10;&#10;Description automatically generated">
            <a:extLst>
              <a:ext uri="{FF2B5EF4-FFF2-40B4-BE49-F238E27FC236}">
                <a16:creationId xmlns:a16="http://schemas.microsoft.com/office/drawing/2014/main" id="{27F911EB-46DB-8C81-17C7-BAA4E62259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2837"/>
            <a:ext cx="3613951" cy="6472326"/>
          </a:xfrm>
          <a:prstGeom prst="rect">
            <a:avLst/>
          </a:prstGeom>
          <a:effectLst>
            <a:outerShdw blurRad="508000" dist="101600" dir="5400000" algn="tl" rotWithShape="0">
              <a:prstClr val="black">
                <a:alpha val="10000"/>
              </a:prstClr>
            </a:outerShdw>
          </a:effectLst>
        </p:spPr>
      </p:pic>
      <p:pic>
        <p:nvPicPr>
          <p:cNvPr id="2" name="Picture 1" descr="A picture containing text&#10;&#10;Description automatically generated">
            <a:extLst>
              <a:ext uri="{FF2B5EF4-FFF2-40B4-BE49-F238E27FC236}">
                <a16:creationId xmlns:a16="http://schemas.microsoft.com/office/drawing/2014/main" id="{858E5EE6-FB81-A04D-2820-086AFBCAC8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83694" y="6442636"/>
            <a:ext cx="1396338" cy="308994"/>
          </a:xfrm>
          <a:prstGeom prst="rect">
            <a:avLst/>
          </a:prstGeom>
        </p:spPr>
      </p:pic>
    </p:spTree>
    <p:extLst>
      <p:ext uri="{BB962C8B-B14F-4D97-AF65-F5344CB8AC3E}">
        <p14:creationId xmlns:p14="http://schemas.microsoft.com/office/powerpoint/2010/main" val="21172607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ell phone with a picture of a person lifting weights&#10;&#10;Description automatically generated">
            <a:extLst>
              <a:ext uri="{FF2B5EF4-FFF2-40B4-BE49-F238E27FC236}">
                <a16:creationId xmlns:a16="http://schemas.microsoft.com/office/drawing/2014/main" id="{BF374AD5-3001-44B4-4535-10BB09FF9761}"/>
              </a:ext>
            </a:extLst>
          </p:cNvPr>
          <p:cNvPicPr>
            <a:picLocks noChangeAspect="1"/>
          </p:cNvPicPr>
          <p:nvPr/>
        </p:nvPicPr>
        <p:blipFill rotWithShape="1">
          <a:blip r:embed="rId2">
            <a:extLst>
              <a:ext uri="{28A0092B-C50C-407E-A947-70E740481C1C}">
                <a14:useLocalDpi xmlns:a14="http://schemas.microsoft.com/office/drawing/2010/main" val="0"/>
              </a:ext>
            </a:extLst>
          </a:blip>
          <a:srcRect t="3797" b="4312"/>
          <a:stretch/>
        </p:blipFill>
        <p:spPr>
          <a:xfrm>
            <a:off x="7994560" y="274449"/>
            <a:ext cx="3484418" cy="6309098"/>
          </a:xfrm>
          <a:prstGeom prst="rect">
            <a:avLst/>
          </a:prstGeom>
        </p:spPr>
      </p:pic>
      <p:pic>
        <p:nvPicPr>
          <p:cNvPr id="7" name="Picture 6" descr="A cell phone with a menu&#10;&#10;Description automatically generated">
            <a:extLst>
              <a:ext uri="{FF2B5EF4-FFF2-40B4-BE49-F238E27FC236}">
                <a16:creationId xmlns:a16="http://schemas.microsoft.com/office/drawing/2014/main" id="{E924862A-70D1-81B2-9BF0-8DB1C950174C}"/>
              </a:ext>
            </a:extLst>
          </p:cNvPr>
          <p:cNvPicPr>
            <a:picLocks noChangeAspect="1"/>
          </p:cNvPicPr>
          <p:nvPr/>
        </p:nvPicPr>
        <p:blipFill rotWithShape="1">
          <a:blip r:embed="rId3">
            <a:extLst>
              <a:ext uri="{28A0092B-C50C-407E-A947-70E740481C1C}">
                <a14:useLocalDpi xmlns:a14="http://schemas.microsoft.com/office/drawing/2010/main" val="0"/>
              </a:ext>
            </a:extLst>
          </a:blip>
          <a:srcRect t="3742" b="4367"/>
          <a:stretch/>
        </p:blipFill>
        <p:spPr>
          <a:xfrm>
            <a:off x="4166798" y="274449"/>
            <a:ext cx="3484418" cy="6309099"/>
          </a:xfrm>
          <a:prstGeom prst="rect">
            <a:avLst/>
          </a:prstGeom>
        </p:spPr>
      </p:pic>
      <p:pic>
        <p:nvPicPr>
          <p:cNvPr id="8" name="Picture 7" descr="A cell phone with a diagram&#10;&#10;Description automatically generated">
            <a:extLst>
              <a:ext uri="{FF2B5EF4-FFF2-40B4-BE49-F238E27FC236}">
                <a16:creationId xmlns:a16="http://schemas.microsoft.com/office/drawing/2014/main" id="{6E33B04F-D317-2982-D982-289CDFEB72CB}"/>
              </a:ext>
            </a:extLst>
          </p:cNvPr>
          <p:cNvPicPr>
            <a:picLocks noChangeAspect="1"/>
          </p:cNvPicPr>
          <p:nvPr/>
        </p:nvPicPr>
        <p:blipFill rotWithShape="1">
          <a:blip r:embed="rId4">
            <a:extLst>
              <a:ext uri="{28A0092B-C50C-407E-A947-70E740481C1C}">
                <a14:useLocalDpi xmlns:a14="http://schemas.microsoft.com/office/drawing/2010/main" val="0"/>
              </a:ext>
            </a:extLst>
          </a:blip>
          <a:srcRect l="4441" t="2276" r="4605" b="2444"/>
          <a:stretch/>
        </p:blipFill>
        <p:spPr>
          <a:xfrm>
            <a:off x="446807" y="274449"/>
            <a:ext cx="3293919" cy="6123448"/>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98472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4">
            <a:extLst>
              <a:ext uri="{FF2B5EF4-FFF2-40B4-BE49-F238E27FC236}">
                <a16:creationId xmlns:a16="http://schemas.microsoft.com/office/drawing/2014/main" id="{04327B4A-5F00-A03D-769A-813F9CC79D79}"/>
              </a:ext>
            </a:extLst>
          </p:cNvPr>
          <p:cNvSpPr>
            <a:spLocks noChangeArrowheads="1"/>
          </p:cNvSpPr>
          <p:nvPr/>
        </p:nvSpPr>
        <p:spPr bwMode="auto">
          <a:xfrm>
            <a:off x="1028700" y="1967266"/>
            <a:ext cx="2628900" cy="254725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ctr" fontAlgn="base">
              <a:lnSpc>
                <a:spcPct val="90000"/>
              </a:lnSpc>
              <a:spcBef>
                <a:spcPct val="0"/>
              </a:spcBef>
              <a:spcAft>
                <a:spcPts val="600"/>
              </a:spcAft>
              <a:buClrTx/>
              <a:buSzTx/>
              <a:tabLst/>
            </a:pPr>
            <a:r>
              <a:rPr kumimoji="0" lang="en-US" altLang="en-US" sz="3600" b="1" i="0" u="none" strike="noStrike" kern="1200" cap="none" normalizeH="0" baseline="0">
                <a:ln>
                  <a:noFill/>
                </a:ln>
                <a:solidFill>
                  <a:srgbClr val="FFFFFF"/>
                </a:solidFill>
                <a:effectLst/>
                <a:latin typeface="+mj-lt"/>
                <a:ea typeface="+mj-ea"/>
                <a:cs typeface="+mj-cs"/>
              </a:rPr>
              <a:t>System  Overview</a:t>
            </a:r>
            <a:endParaRPr kumimoji="0" lang="en-US" altLang="en-US" sz="3600" b="0" i="0" u="none" strike="noStrike" kern="1200" cap="none" normalizeH="0" baseline="0">
              <a:ln>
                <a:noFill/>
              </a:ln>
              <a:solidFill>
                <a:srgbClr val="FFFFFF"/>
              </a:solidFill>
              <a:effectLst/>
              <a:latin typeface="+mj-lt"/>
              <a:ea typeface="+mj-ea"/>
              <a:cs typeface="+mj-cs"/>
            </a:endParaRPr>
          </a:p>
          <a:p>
            <a:pPr marL="0" marR="0" lvl="0" indent="0" algn="ctr" fontAlgn="base">
              <a:lnSpc>
                <a:spcPct val="90000"/>
              </a:lnSpc>
              <a:spcBef>
                <a:spcPct val="0"/>
              </a:spcBef>
              <a:spcAft>
                <a:spcPts val="600"/>
              </a:spcAft>
              <a:buClrTx/>
              <a:buSzTx/>
              <a:tabLst/>
            </a:pPr>
            <a:endParaRPr kumimoji="0" lang="en-US" altLang="en-US" sz="3600" b="0" i="0" u="none" strike="noStrike" kern="1200" cap="none" normalizeH="0" baseline="0">
              <a:ln>
                <a:noFill/>
              </a:ln>
              <a:solidFill>
                <a:srgbClr val="FFFFFF"/>
              </a:solidFill>
              <a:effectLst/>
              <a:latin typeface="+mj-lt"/>
              <a:ea typeface="+mj-ea"/>
              <a:cs typeface="+mj-cs"/>
            </a:endParaRPr>
          </a:p>
        </p:txBody>
      </p:sp>
      <p:pic>
        <p:nvPicPr>
          <p:cNvPr id="34819" name="Picture 789972391" descr="Diagram&#10;&#10;Description automatically generated">
            <a:extLst>
              <a:ext uri="{FF2B5EF4-FFF2-40B4-BE49-F238E27FC236}">
                <a16:creationId xmlns:a16="http://schemas.microsoft.com/office/drawing/2014/main" id="{9A63301B-0013-C1F6-F993-4161756DFB9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27804" y="307910"/>
            <a:ext cx="6946774" cy="6326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38084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8B3273-AE67-6082-9D6B-748A4C51C697}"/>
              </a:ext>
            </a:extLst>
          </p:cNvPr>
          <p:cNvSpPr txBox="1"/>
          <p:nvPr/>
        </p:nvSpPr>
        <p:spPr>
          <a:xfrm>
            <a:off x="1184988" y="1288735"/>
            <a:ext cx="9881118" cy="603755"/>
          </a:xfrm>
          <a:prstGeom prst="rect">
            <a:avLst/>
          </a:prstGeom>
          <a:noFill/>
        </p:spPr>
        <p:txBody>
          <a:bodyPr wrap="square">
            <a:spAutoFit/>
          </a:bodyPr>
          <a:lstStyle/>
          <a:p>
            <a:pPr marL="0" marR="0" algn="ctr">
              <a:lnSpc>
                <a:spcPct val="110000"/>
              </a:lnSpc>
              <a:spcBef>
                <a:spcPts val="0"/>
              </a:spcBef>
              <a:spcAft>
                <a:spcPts val="600"/>
              </a:spcAft>
            </a:pPr>
            <a:r>
              <a:rPr lang="en-US" sz="32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2E6C3F3-8D2C-AB5D-D843-E5519353E232}"/>
              </a:ext>
            </a:extLst>
          </p:cNvPr>
          <p:cNvSpPr txBox="1"/>
          <p:nvPr/>
        </p:nvSpPr>
        <p:spPr>
          <a:xfrm>
            <a:off x="463031" y="274322"/>
            <a:ext cx="7277878" cy="3464603"/>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gathered suitable dataset from the Kaggle website.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800" b="1"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Title : Heart Attack Prediction</a:t>
            </a:r>
            <a:endParaRPr lang="en-US" sz="1400" b="1" i="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heart attacks happens as a side effect of cholesterol and high blood pressure, that’s why I selected to train this model.</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Heart Attack Status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0 --&gt; less chance of heart attack</a:t>
            </a:r>
            <a:endParaRPr lang="en-US" sz="1400" b="1" kern="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kern="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rPr>
              <a:t>1 --&gt; more chance of heart attack</a:t>
            </a:r>
            <a:endParaRPr lang="en-US" sz="1400" b="1" kern="100" dirty="0">
              <a:solidFill>
                <a:schemeClr val="accent2">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E0C4ED24-2399-25A0-599F-B79FCAD9829E}"/>
              </a:ext>
            </a:extLst>
          </p:cNvPr>
          <p:cNvSpPr txBox="1"/>
          <p:nvPr/>
        </p:nvSpPr>
        <p:spPr>
          <a:xfrm>
            <a:off x="314909" y="3738925"/>
            <a:ext cx="6925646" cy="2651495"/>
          </a:xfrm>
          <a:prstGeom prst="rect">
            <a:avLst/>
          </a:prstGeom>
          <a:noFill/>
        </p:spPr>
        <p:txBody>
          <a:bodyPr wrap="square">
            <a:spAutoFit/>
          </a:bodyPr>
          <a:lstStyle/>
          <a:p>
            <a:pPr marL="0" marR="0">
              <a:lnSpc>
                <a:spcPct val="107000"/>
              </a:lnSpc>
              <a:spcBef>
                <a:spcPts val="0"/>
              </a:spcBef>
              <a:spcAft>
                <a:spcPts val="800"/>
              </a:spcAft>
            </a:pPr>
            <a:r>
              <a:rPr lang="en-US" sz="2400"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Methodology</a:t>
            </a:r>
            <a:endParaRPr lang="en-US" b="1"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Import data CSV file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Check null values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lphaL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If there are null values ,we must drop those null values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mj-lt"/>
              <a:buAutoNum type="alphaL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In here there are no any null values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914400" marR="0">
              <a:lnSpc>
                <a:spcPct val="107000"/>
              </a:lnSpc>
              <a:spcBef>
                <a:spcPts val="0"/>
              </a:spcBef>
              <a:spcAft>
                <a:spcPts val="0"/>
              </a:spcAft>
            </a:pPr>
            <a:r>
              <a:rPr lang="en-US" kern="1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R="0" lvl="0">
              <a:lnSpc>
                <a:spcPct val="107000"/>
              </a:lnSpc>
              <a:spcBef>
                <a:spcPts val="0"/>
              </a:spcBef>
              <a:spcAft>
                <a:spcPts val="0"/>
              </a:spcAft>
            </a:pPr>
            <a:r>
              <a:rPr lang="en-US" kern="100" dirty="0">
                <a:effectLst/>
                <a:latin typeface="Calibri" panose="020F0502020204030204" pitchFamily="34" charset="0"/>
                <a:ea typeface="Calibri" panose="020F0502020204030204" pitchFamily="34" charset="0"/>
                <a:cs typeface="Times New Roman" panose="02020603050405020304" pitchFamily="18" charset="0"/>
              </a:rPr>
              <a:t>3. Check duplicates</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mj-lt"/>
              <a:buAutoNum type="alphaLcPeriod"/>
            </a:pPr>
            <a:r>
              <a:rPr lang="en-US" kern="100" dirty="0">
                <a:effectLst/>
                <a:latin typeface="Calibri" panose="020F0502020204030204" pitchFamily="34" charset="0"/>
                <a:ea typeface="Calibri" panose="020F0502020204030204" pitchFamily="34" charset="0"/>
                <a:cs typeface="Times New Roman" panose="02020603050405020304" pitchFamily="18" charset="0"/>
              </a:rPr>
              <a:t>It has 1 duplicate value.so I drop this value</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A screenshot of a computer&#10;&#10;Description automatically generated">
            <a:extLst>
              <a:ext uri="{FF2B5EF4-FFF2-40B4-BE49-F238E27FC236}">
                <a16:creationId xmlns:a16="http://schemas.microsoft.com/office/drawing/2014/main" id="{BE960347-6EB7-358F-F467-E288868C8FB4}"/>
              </a:ext>
            </a:extLst>
          </p:cNvPr>
          <p:cNvPicPr>
            <a:picLocks noChangeAspect="1"/>
          </p:cNvPicPr>
          <p:nvPr/>
        </p:nvPicPr>
        <p:blipFill rotWithShape="1">
          <a:blip r:embed="rId2">
            <a:extLst>
              <a:ext uri="{28A0092B-C50C-407E-A947-70E740481C1C}">
                <a14:useLocalDpi xmlns:a14="http://schemas.microsoft.com/office/drawing/2010/main" val="0"/>
              </a:ext>
            </a:extLst>
          </a:blip>
          <a:srcRect r="55861"/>
          <a:stretch/>
        </p:blipFill>
        <p:spPr>
          <a:xfrm>
            <a:off x="8378890" y="345827"/>
            <a:ext cx="3687924" cy="5550521"/>
          </a:xfrm>
          <a:prstGeom prst="rect">
            <a:avLst/>
          </a:prstGeom>
        </p:spPr>
      </p:pic>
    </p:spTree>
    <p:extLst>
      <p:ext uri="{BB962C8B-B14F-4D97-AF65-F5344CB8AC3E}">
        <p14:creationId xmlns:p14="http://schemas.microsoft.com/office/powerpoint/2010/main" val="31538685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8B3273-AE67-6082-9D6B-748A4C51C697}"/>
              </a:ext>
            </a:extLst>
          </p:cNvPr>
          <p:cNvSpPr txBox="1"/>
          <p:nvPr/>
        </p:nvSpPr>
        <p:spPr>
          <a:xfrm>
            <a:off x="1184988" y="1288735"/>
            <a:ext cx="9881118" cy="603755"/>
          </a:xfrm>
          <a:prstGeom prst="rect">
            <a:avLst/>
          </a:prstGeom>
          <a:noFill/>
        </p:spPr>
        <p:txBody>
          <a:bodyPr wrap="square">
            <a:spAutoFit/>
          </a:bodyPr>
          <a:lstStyle/>
          <a:p>
            <a:pPr marL="0" marR="0" algn="ctr">
              <a:lnSpc>
                <a:spcPct val="110000"/>
              </a:lnSpc>
              <a:spcBef>
                <a:spcPts val="0"/>
              </a:spcBef>
              <a:spcAft>
                <a:spcPts val="600"/>
              </a:spcAft>
            </a:pPr>
            <a:r>
              <a:rPr lang="en-US" sz="32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A534EE0-44C2-6E86-E28E-B35225A5EAD1}"/>
              </a:ext>
            </a:extLst>
          </p:cNvPr>
          <p:cNvSpPr txBox="1"/>
          <p:nvPr/>
        </p:nvSpPr>
        <p:spPr>
          <a:xfrm>
            <a:off x="193610" y="259917"/>
            <a:ext cx="6097554" cy="1502784"/>
          </a:xfrm>
          <a:prstGeom prst="rect">
            <a:avLst/>
          </a:prstGeom>
          <a:noFill/>
        </p:spPr>
        <p:txBody>
          <a:bodyPr wrap="square">
            <a:spAutoFit/>
          </a:bodyPr>
          <a:lstStyle/>
          <a:p>
            <a:pPr marL="0" marR="0" algn="ctr">
              <a:lnSpc>
                <a:spcPct val="107000"/>
              </a:lnSpc>
              <a:spcBef>
                <a:spcPts val="0"/>
              </a:spcBef>
              <a:spcAft>
                <a:spcPts val="800"/>
              </a:spcAft>
            </a:pPr>
            <a:r>
              <a:rPr lang="en-US" sz="20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Model training</a:t>
            </a:r>
            <a:endParaRPr lang="en-US" sz="1600" b="1" kern="1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will train the different model after the evaluation of the model we will select out best model for the production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romanLcPeriod"/>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Logistic Regression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A screenshot of a computer program&#10;&#10;Description automatically generated with medium confidence">
            <a:extLst>
              <a:ext uri="{FF2B5EF4-FFF2-40B4-BE49-F238E27FC236}">
                <a16:creationId xmlns:a16="http://schemas.microsoft.com/office/drawing/2014/main" id="{DB2255CF-FF8F-D5CA-0C62-83C7DF5699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892490"/>
            <a:ext cx="5943600" cy="4065905"/>
          </a:xfrm>
          <a:prstGeom prst="rect">
            <a:avLst/>
          </a:prstGeom>
        </p:spPr>
      </p:pic>
      <p:sp>
        <p:nvSpPr>
          <p:cNvPr id="7" name="TextBox 6">
            <a:extLst>
              <a:ext uri="{FF2B5EF4-FFF2-40B4-BE49-F238E27FC236}">
                <a16:creationId xmlns:a16="http://schemas.microsoft.com/office/drawing/2014/main" id="{2386655C-BBCC-9E46-873C-0D4CAA5729FD}"/>
              </a:ext>
            </a:extLst>
          </p:cNvPr>
          <p:cNvSpPr txBox="1"/>
          <p:nvPr/>
        </p:nvSpPr>
        <p:spPr>
          <a:xfrm>
            <a:off x="6248400" y="163435"/>
            <a:ext cx="3883867" cy="375552"/>
          </a:xfrm>
          <a:prstGeom prst="rect">
            <a:avLst/>
          </a:prstGeom>
          <a:noFill/>
        </p:spPr>
        <p:txBody>
          <a:bodyPr wrap="square">
            <a:spAutoFit/>
          </a:bodyPr>
          <a:lstStyle/>
          <a:p>
            <a:pPr marR="0" lvl="0">
              <a:lnSpc>
                <a:spcPct val="107000"/>
              </a:lnSpc>
              <a:spcBef>
                <a:spcPts val="0"/>
              </a:spcBef>
              <a:spcAft>
                <a:spcPts val="8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ii.KNN</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A screenshot of a computer program&#10;&#10;Description automatically generated with medium confidence">
            <a:extLst>
              <a:ext uri="{FF2B5EF4-FFF2-40B4-BE49-F238E27FC236}">
                <a16:creationId xmlns:a16="http://schemas.microsoft.com/office/drawing/2014/main" id="{483D3FAD-F079-8B80-3A06-2BC4B2A615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611710"/>
            <a:ext cx="5943600" cy="2707005"/>
          </a:xfrm>
          <a:prstGeom prst="rect">
            <a:avLst/>
          </a:prstGeom>
        </p:spPr>
      </p:pic>
      <p:sp>
        <p:nvSpPr>
          <p:cNvPr id="10" name="TextBox 9">
            <a:extLst>
              <a:ext uri="{FF2B5EF4-FFF2-40B4-BE49-F238E27FC236}">
                <a16:creationId xmlns:a16="http://schemas.microsoft.com/office/drawing/2014/main" id="{E4D97CB6-ED09-7581-D03D-BD5BE87CE33F}"/>
              </a:ext>
            </a:extLst>
          </p:cNvPr>
          <p:cNvSpPr txBox="1"/>
          <p:nvPr/>
        </p:nvSpPr>
        <p:spPr>
          <a:xfrm>
            <a:off x="6248400" y="3468499"/>
            <a:ext cx="4135793" cy="375552"/>
          </a:xfrm>
          <a:prstGeom prst="rect">
            <a:avLst/>
          </a:prstGeom>
          <a:noFill/>
        </p:spPr>
        <p:txBody>
          <a:bodyPr wrap="square">
            <a:spAutoFit/>
          </a:bodyPr>
          <a:lstStyle/>
          <a:p>
            <a:pPr marR="0" lvl="0">
              <a:lnSpc>
                <a:spcPct val="107000"/>
              </a:lnSpc>
              <a:spcBef>
                <a:spcPts val="0"/>
              </a:spcBef>
              <a:spcAft>
                <a:spcPts val="800"/>
              </a:spcAft>
            </a:pP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iii.SVC</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descr="A screenshot of a computer program&#10;&#10;Description automatically generated with medium confidence">
            <a:extLst>
              <a:ext uri="{FF2B5EF4-FFF2-40B4-BE49-F238E27FC236}">
                <a16:creationId xmlns:a16="http://schemas.microsoft.com/office/drawing/2014/main" id="{8002451B-EC4B-D957-F52F-D310D25AB76F}"/>
              </a:ext>
            </a:extLst>
          </p:cNvPr>
          <p:cNvPicPr>
            <a:picLocks noChangeAspect="1"/>
          </p:cNvPicPr>
          <p:nvPr/>
        </p:nvPicPr>
        <p:blipFill rotWithShape="1">
          <a:blip r:embed="rId4">
            <a:extLst>
              <a:ext uri="{28A0092B-C50C-407E-A947-70E740481C1C}">
                <a14:useLocalDpi xmlns:a14="http://schemas.microsoft.com/office/drawing/2010/main" val="0"/>
              </a:ext>
            </a:extLst>
          </a:blip>
          <a:srcRect b="31292"/>
          <a:stretch/>
        </p:blipFill>
        <p:spPr>
          <a:xfrm>
            <a:off x="6248400" y="3867389"/>
            <a:ext cx="5943600" cy="2827176"/>
          </a:xfrm>
          <a:prstGeom prst="rect">
            <a:avLst/>
          </a:prstGeom>
        </p:spPr>
      </p:pic>
    </p:spTree>
    <p:extLst>
      <p:ext uri="{BB962C8B-B14F-4D97-AF65-F5344CB8AC3E}">
        <p14:creationId xmlns:p14="http://schemas.microsoft.com/office/powerpoint/2010/main" val="9047916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8B3273-AE67-6082-9D6B-748A4C51C697}"/>
              </a:ext>
            </a:extLst>
          </p:cNvPr>
          <p:cNvSpPr txBox="1"/>
          <p:nvPr/>
        </p:nvSpPr>
        <p:spPr>
          <a:xfrm>
            <a:off x="1184988" y="1288735"/>
            <a:ext cx="9881118" cy="603755"/>
          </a:xfrm>
          <a:prstGeom prst="rect">
            <a:avLst/>
          </a:prstGeom>
          <a:noFill/>
        </p:spPr>
        <p:txBody>
          <a:bodyPr wrap="square">
            <a:spAutoFit/>
          </a:bodyPr>
          <a:lstStyle/>
          <a:p>
            <a:pPr marL="0" marR="0" algn="ctr">
              <a:lnSpc>
                <a:spcPct val="110000"/>
              </a:lnSpc>
              <a:spcBef>
                <a:spcPts val="0"/>
              </a:spcBef>
              <a:spcAft>
                <a:spcPts val="600"/>
              </a:spcAft>
            </a:pPr>
            <a:r>
              <a:rPr lang="en-US" sz="32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051" name="Picture 6" descr="A screenshot of a computer program&#10;&#10;Description automatically generated with medium confidence">
            <a:extLst>
              <a:ext uri="{FF2B5EF4-FFF2-40B4-BE49-F238E27FC236}">
                <a16:creationId xmlns:a16="http://schemas.microsoft.com/office/drawing/2014/main" id="{E7F1B924-A85F-A089-09C2-B799DB567F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43" y="1012613"/>
            <a:ext cx="5943600" cy="41370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7" descr="A picture containing text, diagram, line, plan&#10;&#10;Description automatically generated">
            <a:extLst>
              <a:ext uri="{FF2B5EF4-FFF2-40B4-BE49-F238E27FC236}">
                <a16:creationId xmlns:a16="http://schemas.microsoft.com/office/drawing/2014/main" id="{68CA3D36-77CB-2369-F74B-37279ED41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054601"/>
            <a:ext cx="5943600" cy="3970338"/>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7" descr="A screenshot of a computer program&#10;&#10;Description automatically generated with medium confidence">
            <a:extLst>
              <a:ext uri="{FF2B5EF4-FFF2-40B4-BE49-F238E27FC236}">
                <a16:creationId xmlns:a16="http://schemas.microsoft.com/office/drawing/2014/main" id="{1A67DBA2-5F9C-06B9-9BA8-AA6304D7E2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588" y="9329673"/>
            <a:ext cx="5935663" cy="243046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302B4B9B-5C62-B586-2DB0-90E70FE6C7D6}"/>
              </a:ext>
            </a:extLst>
          </p:cNvPr>
          <p:cNvSpPr>
            <a:spLocks noChangeArrowheads="1"/>
          </p:cNvSpPr>
          <p:nvPr/>
        </p:nvSpPr>
        <p:spPr bwMode="auto">
          <a:xfrm>
            <a:off x="503854" y="260640"/>
            <a:ext cx="39001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Decision tree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6876CB51-C6D1-5970-2723-81899761172B}"/>
              </a:ext>
            </a:extLst>
          </p:cNvPr>
          <p:cNvSpPr>
            <a:spLocks noChangeArrowheads="1"/>
          </p:cNvSpPr>
          <p:nvPr/>
        </p:nvSpPr>
        <p:spPr bwMode="auto">
          <a:xfrm>
            <a:off x="727788" y="53593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6">
            <a:extLst>
              <a:ext uri="{FF2B5EF4-FFF2-40B4-BE49-F238E27FC236}">
                <a16:creationId xmlns:a16="http://schemas.microsoft.com/office/drawing/2014/main" id="{09DDB723-5ADF-C208-B8A1-FC21334424E9}"/>
              </a:ext>
            </a:extLst>
          </p:cNvPr>
          <p:cNvSpPr>
            <a:spLocks noChangeArrowheads="1"/>
          </p:cNvSpPr>
          <p:nvPr/>
        </p:nvSpPr>
        <p:spPr bwMode="auto">
          <a:xfrm>
            <a:off x="727788" y="932967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Random forest Regressor</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7">
            <a:extLst>
              <a:ext uri="{FF2B5EF4-FFF2-40B4-BE49-F238E27FC236}">
                <a16:creationId xmlns:a16="http://schemas.microsoft.com/office/drawing/2014/main" id="{11A9D97C-142F-0C6B-2E67-8FB89611E834}"/>
              </a:ext>
            </a:extLst>
          </p:cNvPr>
          <p:cNvSpPr>
            <a:spLocks noChangeArrowheads="1"/>
          </p:cNvSpPr>
          <p:nvPr/>
        </p:nvSpPr>
        <p:spPr bwMode="auto">
          <a:xfrm>
            <a:off x="727788" y="1176013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9464118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8B3273-AE67-6082-9D6B-748A4C51C697}"/>
              </a:ext>
            </a:extLst>
          </p:cNvPr>
          <p:cNvSpPr txBox="1"/>
          <p:nvPr/>
        </p:nvSpPr>
        <p:spPr>
          <a:xfrm>
            <a:off x="1184988" y="1288735"/>
            <a:ext cx="9881118" cy="603755"/>
          </a:xfrm>
          <a:prstGeom prst="rect">
            <a:avLst/>
          </a:prstGeom>
          <a:noFill/>
        </p:spPr>
        <p:txBody>
          <a:bodyPr wrap="square">
            <a:spAutoFit/>
          </a:bodyPr>
          <a:lstStyle/>
          <a:p>
            <a:pPr marL="0" marR="0" algn="ctr">
              <a:lnSpc>
                <a:spcPct val="110000"/>
              </a:lnSpc>
              <a:spcBef>
                <a:spcPts val="0"/>
              </a:spcBef>
              <a:spcAft>
                <a:spcPts val="600"/>
              </a:spcAft>
            </a:pPr>
            <a:r>
              <a:rPr lang="en-US" sz="32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3075" name="Picture 7" descr="A screenshot of a computer program&#10;&#10;Description automatically generated with medium confidence">
            <a:extLst>
              <a:ext uri="{FF2B5EF4-FFF2-40B4-BE49-F238E27FC236}">
                <a16:creationId xmlns:a16="http://schemas.microsoft.com/office/drawing/2014/main" id="{8BC34435-0BE3-DC1A-9798-3DBAD057C8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53" y="426015"/>
            <a:ext cx="5935663" cy="243046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8" descr="A screenshot of a computer program&#10;&#10;Description automatically generated with medium confidence">
            <a:extLst>
              <a:ext uri="{FF2B5EF4-FFF2-40B4-BE49-F238E27FC236}">
                <a16:creationId xmlns:a16="http://schemas.microsoft.com/office/drawing/2014/main" id="{657344F4-663E-0015-8D28-5FEFCB7F7E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257"/>
          <a:stretch/>
        </p:blipFill>
        <p:spPr bwMode="auto">
          <a:xfrm>
            <a:off x="0" y="3322272"/>
            <a:ext cx="5943600" cy="3024091"/>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9" descr="A screenshot of a computer program&#10;&#10;Description automatically generated with medium confidence">
            <a:extLst>
              <a:ext uri="{FF2B5EF4-FFF2-40B4-BE49-F238E27FC236}">
                <a16:creationId xmlns:a16="http://schemas.microsoft.com/office/drawing/2014/main" id="{8E203E51-84EF-0D2E-CD94-46EAFF2948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9686" y="787965"/>
            <a:ext cx="5943600" cy="41370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545958BF-F0C3-4988-770E-0E40E78473F6}"/>
              </a:ext>
            </a:extLst>
          </p:cNvPr>
          <p:cNvSpPr>
            <a:spLocks noChangeArrowheads="1"/>
          </p:cNvSpPr>
          <p:nvPr/>
        </p:nvSpPr>
        <p:spPr bwMode="auto">
          <a:xfrm>
            <a:off x="0" y="112519"/>
            <a:ext cx="27525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Random forest Regressor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080BC4CA-36B2-70B6-FBD3-3A42305BBBE3}"/>
              </a:ext>
            </a:extLst>
          </p:cNvPr>
          <p:cNvSpPr>
            <a:spLocks noChangeArrowheads="1"/>
          </p:cNvSpPr>
          <p:nvPr/>
        </p:nvSpPr>
        <p:spPr bwMode="auto">
          <a:xfrm>
            <a:off x="46653" y="2935957"/>
            <a:ext cx="141825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XgBoost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6">
            <a:extLst>
              <a:ext uri="{FF2B5EF4-FFF2-40B4-BE49-F238E27FC236}">
                <a16:creationId xmlns:a16="http://schemas.microsoft.com/office/drawing/2014/main" id="{62A80354-5A70-ABEA-D491-12D5E573AABB}"/>
              </a:ext>
            </a:extLst>
          </p:cNvPr>
          <p:cNvSpPr>
            <a:spLocks noChangeArrowheads="1"/>
          </p:cNvSpPr>
          <p:nvPr/>
        </p:nvSpPr>
        <p:spPr bwMode="auto">
          <a:xfrm>
            <a:off x="6332897" y="183432"/>
            <a:ext cx="284858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Gradient Boosting</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7">
            <a:extLst>
              <a:ext uri="{FF2B5EF4-FFF2-40B4-BE49-F238E27FC236}">
                <a16:creationId xmlns:a16="http://schemas.microsoft.com/office/drawing/2014/main" id="{727CE4D7-813E-D561-DD26-DFB10E0AC5FA}"/>
              </a:ext>
            </a:extLst>
          </p:cNvPr>
          <p:cNvSpPr>
            <a:spLocks noChangeArrowheads="1"/>
          </p:cNvSpPr>
          <p:nvPr/>
        </p:nvSpPr>
        <p:spPr bwMode="auto">
          <a:xfrm>
            <a:off x="457200" y="11017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8432406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BA36029-6ED5-90E1-2569-CCFCD6C6B8DE}"/>
              </a:ext>
            </a:extLst>
          </p:cNvPr>
          <p:cNvSpPr txBox="1"/>
          <p:nvPr/>
        </p:nvSpPr>
        <p:spPr>
          <a:xfrm>
            <a:off x="182124" y="58564"/>
            <a:ext cx="6419999"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i="0" u="none" strike="noStrike" kern="1200">
                <a:solidFill>
                  <a:schemeClr val="tx1"/>
                </a:solidFill>
                <a:effectLst/>
                <a:latin typeface="+mj-lt"/>
                <a:ea typeface="+mj-ea"/>
                <a:cs typeface="+mj-cs"/>
              </a:rPr>
              <a:t>Risks factors and Solutions </a:t>
            </a:r>
            <a:endParaRPr lang="en-US" sz="4400" b="1" kern="1200" dirty="0">
              <a:solidFill>
                <a:schemeClr val="tx1"/>
              </a:solidFill>
              <a:latin typeface="+mj-lt"/>
              <a:ea typeface="+mj-ea"/>
              <a:cs typeface="+mj-cs"/>
            </a:endParaRP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319C631A-FADF-8F92-44CF-3D264ACB9B07}"/>
              </a:ext>
            </a:extLst>
          </p:cNvPr>
          <p:cNvSpPr txBox="1"/>
          <p:nvPr/>
        </p:nvSpPr>
        <p:spPr>
          <a:xfrm>
            <a:off x="182124" y="1250121"/>
            <a:ext cx="11122101" cy="5242859"/>
          </a:xfrm>
          <a:prstGeom prst="rect">
            <a:avLst/>
          </a:prstGeom>
        </p:spPr>
        <p:txBody>
          <a:bodyPr vert="horz" lIns="91440" tIns="45720" rIns="91440" bIns="45720" rtlCol="0">
            <a:normAutofit fontScale="47500" lnSpcReduction="20000"/>
          </a:bodyPr>
          <a:lstStyle/>
          <a:p>
            <a:pPr>
              <a:lnSpc>
                <a:spcPct val="90000"/>
              </a:lnSpc>
              <a:spcAft>
                <a:spcPts val="600"/>
              </a:spcAft>
            </a:pPr>
            <a:r>
              <a:rPr lang="en-US" sz="3800" b="1" dirty="0">
                <a:solidFill>
                  <a:srgbClr val="002060"/>
                </a:solidFill>
              </a:rPr>
              <a:t>How to Find the correct data and data are Limited or Unbalanced </a:t>
            </a:r>
          </a:p>
          <a:p>
            <a:pPr marL="342900" indent="-228600">
              <a:lnSpc>
                <a:spcPct val="90000"/>
              </a:lnSpc>
              <a:spcAft>
                <a:spcPts val="600"/>
              </a:spcAft>
              <a:buFont typeface="Arial" panose="020B0604020202020204" pitchFamily="34" charset="0"/>
              <a:buChar char="•"/>
            </a:pPr>
            <a:r>
              <a:rPr lang="en-US" sz="3400" dirty="0"/>
              <a:t>we used Kaggle website to find the correct data set but there are so many null values and duplicate values in our data set</a:t>
            </a:r>
          </a:p>
          <a:p>
            <a:pPr marL="342900" indent="-228600">
              <a:lnSpc>
                <a:spcPct val="90000"/>
              </a:lnSpc>
              <a:spcAft>
                <a:spcPts val="600"/>
              </a:spcAft>
              <a:buFont typeface="Arial" panose="020B0604020202020204" pitchFamily="34" charset="0"/>
              <a:buChar char="•"/>
            </a:pPr>
            <a:r>
              <a:rPr lang="en-US" sz="3400" dirty="0"/>
              <a:t> we drop all those values.</a:t>
            </a:r>
          </a:p>
          <a:p>
            <a:pPr>
              <a:lnSpc>
                <a:spcPct val="90000"/>
              </a:lnSpc>
              <a:spcAft>
                <a:spcPts val="600"/>
              </a:spcAft>
            </a:pPr>
            <a:endParaRPr lang="en-US" sz="3400" dirty="0"/>
          </a:p>
          <a:p>
            <a:pPr>
              <a:lnSpc>
                <a:spcPct val="90000"/>
              </a:lnSpc>
              <a:spcAft>
                <a:spcPts val="600"/>
              </a:spcAft>
            </a:pPr>
            <a:r>
              <a:rPr lang="en-US" sz="3800" b="1" dirty="0">
                <a:solidFill>
                  <a:srgbClr val="002060"/>
                </a:solidFill>
              </a:rPr>
              <a:t>How to import correct Packages</a:t>
            </a:r>
            <a:r>
              <a:rPr lang="en-US" sz="3400" b="1" dirty="0">
                <a:solidFill>
                  <a:srgbClr val="002060"/>
                </a:solidFill>
              </a:rPr>
              <a:t> </a:t>
            </a:r>
          </a:p>
          <a:p>
            <a:pPr>
              <a:lnSpc>
                <a:spcPct val="90000"/>
              </a:lnSpc>
              <a:spcAft>
                <a:spcPts val="600"/>
              </a:spcAft>
            </a:pPr>
            <a:r>
              <a:rPr lang="en-US" sz="3400" dirty="0"/>
              <a:t>specially </a:t>
            </a:r>
            <a:r>
              <a:rPr lang="en-US" sz="3400" b="1" dirty="0">
                <a:solidFill>
                  <a:srgbClr val="FF0000"/>
                </a:solidFill>
              </a:rPr>
              <a:t>pip3 install --upgrade </a:t>
            </a:r>
            <a:r>
              <a:rPr lang="en-US" sz="3400" b="1" dirty="0" err="1">
                <a:solidFill>
                  <a:srgbClr val="FF0000"/>
                </a:solidFill>
              </a:rPr>
              <a:t>tensorflow</a:t>
            </a:r>
            <a:r>
              <a:rPr lang="en-US" sz="3400" b="1" dirty="0">
                <a:solidFill>
                  <a:srgbClr val="FF0000"/>
                </a:solidFill>
              </a:rPr>
              <a:t> </a:t>
            </a:r>
            <a:r>
              <a:rPr lang="en-US" sz="3400" dirty="0"/>
              <a:t>command.</a:t>
            </a:r>
          </a:p>
          <a:p>
            <a:pPr marL="285750" indent="-228600">
              <a:lnSpc>
                <a:spcPct val="90000"/>
              </a:lnSpc>
              <a:spcAft>
                <a:spcPts val="600"/>
              </a:spcAft>
              <a:buFont typeface="Arial" panose="020B0604020202020204" pitchFamily="34" charset="0"/>
              <a:buChar char="•"/>
            </a:pPr>
            <a:r>
              <a:rPr lang="en-US" sz="3400" dirty="0"/>
              <a:t>we have to use terminal to import only this packages but other packagers are imported using settings -&gt; python interpreter.</a:t>
            </a:r>
          </a:p>
          <a:p>
            <a:pPr indent="-228600">
              <a:lnSpc>
                <a:spcPct val="90000"/>
              </a:lnSpc>
              <a:spcAft>
                <a:spcPts val="600"/>
              </a:spcAft>
              <a:buFont typeface="Arial" panose="020B0604020202020204" pitchFamily="34" charset="0"/>
              <a:buChar char="•"/>
            </a:pPr>
            <a:endParaRPr lang="en-US" sz="3400" dirty="0"/>
          </a:p>
          <a:p>
            <a:pPr>
              <a:lnSpc>
                <a:spcPct val="90000"/>
              </a:lnSpc>
              <a:spcAft>
                <a:spcPts val="600"/>
              </a:spcAft>
            </a:pPr>
            <a:r>
              <a:rPr lang="en-US" sz="3800" b="1" dirty="0">
                <a:solidFill>
                  <a:srgbClr val="002060"/>
                </a:solidFill>
              </a:rPr>
              <a:t>Overfitting</a:t>
            </a:r>
          </a:p>
          <a:p>
            <a:pPr marL="285750" indent="-228600">
              <a:lnSpc>
                <a:spcPct val="90000"/>
              </a:lnSpc>
              <a:spcAft>
                <a:spcPts val="600"/>
              </a:spcAft>
              <a:buFont typeface="Arial" panose="020B0604020202020204" pitchFamily="34" charset="0"/>
              <a:buChar char="•"/>
            </a:pPr>
            <a:r>
              <a:rPr lang="en-US" sz="3400" dirty="0"/>
              <a:t>Overfitting occurs when a model learns the training data too well, resulting in poor generalization to new, unseen data.</a:t>
            </a:r>
            <a:r>
              <a:rPr lang="en-US" sz="3400" kern="100" dirty="0">
                <a:effectLst/>
                <a:ea typeface="Calibri" panose="020F0502020204030204" pitchFamily="34" charset="0"/>
                <a:cs typeface="Times New Roman" panose="02020603050405020304" pitchFamily="18" charset="0"/>
              </a:rPr>
              <a:t> </a:t>
            </a:r>
          </a:p>
          <a:p>
            <a:pPr marL="285750" indent="-228600">
              <a:lnSpc>
                <a:spcPct val="90000"/>
              </a:lnSpc>
              <a:spcAft>
                <a:spcPts val="600"/>
              </a:spcAft>
              <a:buFont typeface="Arial" panose="020B0604020202020204" pitchFamily="34" charset="0"/>
              <a:buChar char="•"/>
            </a:pPr>
            <a:r>
              <a:rPr lang="en-US" sz="3400" kern="100" dirty="0">
                <a:effectLst/>
                <a:ea typeface="Calibri" panose="020F0502020204030204" pitchFamily="34" charset="0"/>
                <a:cs typeface="Times New Roman" panose="02020603050405020304" pitchFamily="18" charset="0"/>
              </a:rPr>
              <a:t>SVC gives us the best result so we will save this model for the production but it overfitted then I selected Random forest.</a:t>
            </a:r>
          </a:p>
          <a:p>
            <a:pPr marL="285750" indent="-228600">
              <a:lnSpc>
                <a:spcPct val="90000"/>
              </a:lnSpc>
              <a:spcAft>
                <a:spcPts val="600"/>
              </a:spcAft>
              <a:buFont typeface="Arial" panose="020B0604020202020204" pitchFamily="34" charset="0"/>
              <a:buChar char="•"/>
            </a:pPr>
            <a:endParaRPr lang="en-US" sz="3400" kern="100" dirty="0">
              <a:effectLst/>
              <a:ea typeface="Calibri" panose="020F0502020204030204" pitchFamily="34" charset="0"/>
              <a:cs typeface="Times New Roman" panose="02020603050405020304" pitchFamily="18" charset="0"/>
            </a:endParaRPr>
          </a:p>
          <a:p>
            <a:pPr marL="57150">
              <a:lnSpc>
                <a:spcPct val="90000"/>
              </a:lnSpc>
              <a:spcAft>
                <a:spcPts val="600"/>
              </a:spcAft>
            </a:pPr>
            <a:r>
              <a:rPr lang="en-US" sz="3800" b="1" kern="100" dirty="0">
                <a:solidFill>
                  <a:srgbClr val="002060"/>
                </a:solidFill>
                <a:effectLst/>
                <a:ea typeface="Calibri" panose="020F0502020204030204" pitchFamily="34" charset="0"/>
                <a:cs typeface="Times New Roman" panose="02020603050405020304" pitchFamily="18" charset="0"/>
              </a:rPr>
              <a:t>Model Selection </a:t>
            </a:r>
          </a:p>
          <a:p>
            <a:pPr marL="400050" indent="-342900">
              <a:lnSpc>
                <a:spcPct val="90000"/>
              </a:lnSpc>
              <a:spcAft>
                <a:spcPts val="600"/>
              </a:spcAft>
              <a:buFont typeface="Arial" panose="020B0604020202020204" pitchFamily="34" charset="0"/>
              <a:buChar char="•"/>
            </a:pPr>
            <a:r>
              <a:rPr lang="en-US" sz="3400" kern="100" dirty="0">
                <a:effectLst/>
                <a:ea typeface="Calibri" panose="020F0502020204030204" pitchFamily="34" charset="0"/>
                <a:cs typeface="Times New Roman" panose="02020603050405020304" pitchFamily="18" charset="0"/>
              </a:rPr>
              <a:t>Choosing the right model architecture or algorithm can be challenging.</a:t>
            </a:r>
          </a:p>
          <a:p>
            <a:pPr marL="57150">
              <a:lnSpc>
                <a:spcPct val="90000"/>
              </a:lnSpc>
              <a:spcAft>
                <a:spcPts val="600"/>
              </a:spcAft>
            </a:pPr>
            <a:endParaRPr lang="en-US" sz="3400" kern="100" dirty="0">
              <a:effectLst/>
              <a:ea typeface="Calibri" panose="020F0502020204030204" pitchFamily="34" charset="0"/>
              <a:cs typeface="Times New Roman" panose="02020603050405020304" pitchFamily="18" charset="0"/>
            </a:endParaRPr>
          </a:p>
          <a:p>
            <a:pPr marL="57150">
              <a:lnSpc>
                <a:spcPct val="90000"/>
              </a:lnSpc>
              <a:spcAft>
                <a:spcPts val="600"/>
              </a:spcAft>
            </a:pPr>
            <a:r>
              <a:rPr lang="en-US" sz="3800" b="1" kern="100" dirty="0">
                <a:solidFill>
                  <a:srgbClr val="002060"/>
                </a:solidFill>
                <a:effectLst/>
                <a:ea typeface="Calibri" panose="020F0502020204030204" pitchFamily="34" charset="0"/>
                <a:cs typeface="Times New Roman" panose="02020603050405020304" pitchFamily="18" charset="0"/>
              </a:rPr>
              <a:t>Hyperparameter Tuning </a:t>
            </a:r>
            <a:r>
              <a:rPr lang="en-US" sz="3400" kern="100" dirty="0">
                <a:effectLst/>
                <a:ea typeface="Calibri" panose="020F0502020204030204" pitchFamily="34" charset="0"/>
                <a:cs typeface="Times New Roman" panose="02020603050405020304" pitchFamily="18" charset="0"/>
              </a:rPr>
              <a:t>(process of selecting the optimal configuration of hyperparameters for a machine learning algorithm)</a:t>
            </a:r>
          </a:p>
          <a:p>
            <a:pPr marL="57150">
              <a:lnSpc>
                <a:spcPct val="90000"/>
              </a:lnSpc>
              <a:spcAft>
                <a:spcPts val="600"/>
              </a:spcAft>
            </a:pPr>
            <a:endParaRPr lang="en-US" sz="3400" kern="100" dirty="0">
              <a:effectLst/>
              <a:ea typeface="Calibri" panose="020F0502020204030204" pitchFamily="34" charset="0"/>
              <a:cs typeface="Times New Roman" panose="02020603050405020304" pitchFamily="18" charset="0"/>
            </a:endParaRPr>
          </a:p>
          <a:p>
            <a:pPr marL="57150">
              <a:lnSpc>
                <a:spcPct val="90000"/>
              </a:lnSpc>
              <a:spcAft>
                <a:spcPts val="600"/>
              </a:spcAft>
            </a:pPr>
            <a:r>
              <a:rPr lang="en-US" sz="3400" b="1" kern="100" dirty="0">
                <a:solidFill>
                  <a:srgbClr val="FF0000"/>
                </a:solidFill>
                <a:ea typeface="Calibri" panose="020F0502020204030204" pitchFamily="34" charset="0"/>
                <a:cs typeface="Times New Roman" panose="02020603050405020304" pitchFamily="18" charset="0"/>
              </a:rPr>
              <a:t>				Heart Attack -- hyper parameter tuning -&gt; Decision tree</a:t>
            </a:r>
            <a:endParaRPr lang="en-US" sz="3400" b="1" dirty="0">
              <a:solidFill>
                <a:srgbClr val="FF0000"/>
              </a:solidFill>
            </a:endParaRPr>
          </a:p>
          <a:p>
            <a:pPr marL="285750"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endParaRPr lang="en-US" sz="1500" dirty="0"/>
          </a:p>
          <a:p>
            <a:pPr indent="-228600">
              <a:lnSpc>
                <a:spcPct val="90000"/>
              </a:lnSpc>
              <a:spcAft>
                <a:spcPts val="600"/>
              </a:spcAft>
              <a:buFont typeface="Arial" panose="020B0604020202020204" pitchFamily="34" charset="0"/>
              <a:buChar char="•"/>
            </a:pPr>
            <a:endParaRPr lang="en-US" sz="1500" b="1" dirty="0"/>
          </a:p>
        </p:txBody>
      </p:sp>
    </p:spTree>
    <p:extLst>
      <p:ext uri="{BB962C8B-B14F-4D97-AF65-F5344CB8AC3E}">
        <p14:creationId xmlns:p14="http://schemas.microsoft.com/office/powerpoint/2010/main" val="32448139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Rectangle 1">
            <a:extLst>
              <a:ext uri="{FF2B5EF4-FFF2-40B4-BE49-F238E27FC236}">
                <a16:creationId xmlns:a16="http://schemas.microsoft.com/office/drawing/2014/main" id="{FC0926AD-115B-13C9-9E5F-17A290061900}"/>
              </a:ext>
            </a:extLst>
          </p:cNvPr>
          <p:cNvSpPr>
            <a:spLocks noChangeArrowheads="1"/>
          </p:cNvSpPr>
          <p:nvPr/>
        </p:nvSpPr>
        <p:spPr bwMode="auto">
          <a:xfrm>
            <a:off x="773408" y="992094"/>
            <a:ext cx="3616913" cy="27951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b" anchorCtr="0" compatLnSpc="1">
            <a:prstTxWarp prst="textNoShape">
              <a:avLst/>
            </a:prstTxWarp>
            <a:normAutofit/>
          </a:bodyPr>
          <a:lstStyle/>
          <a:p>
            <a:pPr marL="0" marR="0" lvl="0" indent="0" algn="ctr" fontAlgn="base">
              <a:lnSpc>
                <a:spcPct val="90000"/>
              </a:lnSpc>
              <a:spcBef>
                <a:spcPct val="0"/>
              </a:spcBef>
              <a:spcAft>
                <a:spcPts val="600"/>
              </a:spcAft>
              <a:buClrTx/>
              <a:buSzTx/>
              <a:tabLst/>
            </a:pPr>
            <a:r>
              <a:rPr kumimoji="0" lang="en-US" altLang="en-US" sz="4400" b="1" i="0" u="none" strike="noStrike" kern="1200" cap="none" normalizeH="0" baseline="0">
                <a:ln>
                  <a:noFill/>
                </a:ln>
                <a:solidFill>
                  <a:schemeClr val="tx1"/>
                </a:solidFill>
                <a:effectLst/>
                <a:latin typeface="+mj-lt"/>
                <a:ea typeface="+mj-ea"/>
                <a:cs typeface="+mj-cs"/>
              </a:rPr>
              <a:t>Functional  &amp; Non functional requirements</a:t>
            </a:r>
            <a:endParaRPr kumimoji="0" lang="en-US" altLang="en-US" sz="4400" b="0" i="0" u="none" strike="noStrike" kern="1200" cap="none" normalizeH="0" baseline="0">
              <a:ln>
                <a:noFill/>
              </a:ln>
              <a:solidFill>
                <a:schemeClr val="tx1"/>
              </a:solidFill>
              <a:effectLst/>
              <a:latin typeface="+mj-lt"/>
              <a:ea typeface="+mj-ea"/>
              <a:cs typeface="+mj-cs"/>
            </a:endParaRPr>
          </a:p>
          <a:p>
            <a:pPr marL="0" marR="0" lvl="0" indent="0" algn="ctr" fontAlgn="base">
              <a:lnSpc>
                <a:spcPct val="90000"/>
              </a:lnSpc>
              <a:spcBef>
                <a:spcPct val="0"/>
              </a:spcBef>
              <a:spcAft>
                <a:spcPts val="600"/>
              </a:spcAft>
              <a:buClrTx/>
              <a:buSzTx/>
              <a:tabLst/>
            </a:pPr>
            <a:endParaRPr kumimoji="0" lang="en-US" altLang="en-US" sz="4400" b="0" i="0" u="none" strike="noStrike" kern="1200" cap="none" normalizeH="0" baseline="0">
              <a:ln>
                <a:noFill/>
              </a:ln>
              <a:solidFill>
                <a:schemeClr val="tx1"/>
              </a:solidFill>
              <a:effectLst/>
              <a:latin typeface="+mj-lt"/>
              <a:ea typeface="+mj-ea"/>
              <a:cs typeface="+mj-cs"/>
            </a:endParaRPr>
          </a:p>
        </p:txBody>
      </p:sp>
      <p:graphicFrame>
        <p:nvGraphicFramePr>
          <p:cNvPr id="2" name="Table 1">
            <a:extLst>
              <a:ext uri="{FF2B5EF4-FFF2-40B4-BE49-F238E27FC236}">
                <a16:creationId xmlns:a16="http://schemas.microsoft.com/office/drawing/2014/main" id="{3243A280-3FA9-FBF4-D051-D20A377CB81F}"/>
              </a:ext>
            </a:extLst>
          </p:cNvPr>
          <p:cNvGraphicFramePr>
            <a:graphicFrameLocks noGrp="1"/>
          </p:cNvGraphicFramePr>
          <p:nvPr>
            <p:extLst>
              <p:ext uri="{D42A27DB-BD31-4B8C-83A1-F6EECF244321}">
                <p14:modId xmlns:p14="http://schemas.microsoft.com/office/powerpoint/2010/main" val="3160606406"/>
              </p:ext>
            </p:extLst>
          </p:nvPr>
        </p:nvGraphicFramePr>
        <p:xfrm>
          <a:off x="5895751" y="765866"/>
          <a:ext cx="5708650" cy="5296297"/>
        </p:xfrm>
        <a:graphic>
          <a:graphicData uri="http://schemas.openxmlformats.org/drawingml/2006/table">
            <a:tbl>
              <a:tblPr firstRow="1" bandRow="1"/>
              <a:tblGrid>
                <a:gridCol w="3428951">
                  <a:extLst>
                    <a:ext uri="{9D8B030D-6E8A-4147-A177-3AD203B41FA5}">
                      <a16:colId xmlns:a16="http://schemas.microsoft.com/office/drawing/2014/main" val="110080416"/>
                    </a:ext>
                  </a:extLst>
                </a:gridCol>
                <a:gridCol w="2279699">
                  <a:extLst>
                    <a:ext uri="{9D8B030D-6E8A-4147-A177-3AD203B41FA5}">
                      <a16:colId xmlns:a16="http://schemas.microsoft.com/office/drawing/2014/main" val="4073112144"/>
                    </a:ext>
                  </a:extLst>
                </a:gridCol>
              </a:tblGrid>
              <a:tr h="913456">
                <a:tc>
                  <a:txBody>
                    <a:bodyPr/>
                    <a:lstStyle/>
                    <a:p>
                      <a:pPr marL="0" marR="0" algn="ctr" fontAlgn="t">
                        <a:lnSpc>
                          <a:spcPct val="107000"/>
                        </a:lnSpc>
                        <a:spcBef>
                          <a:spcPts val="0"/>
                        </a:spcBef>
                        <a:spcAft>
                          <a:spcPts val="800"/>
                        </a:spcAft>
                      </a:pPr>
                      <a:r>
                        <a:rPr lang="en-US" sz="2200" b="1" i="0" u="none" strike="noStrike">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Functional requirements</a:t>
                      </a:r>
                      <a:endParaRPr lang="en-US" sz="2800" b="0" i="0" u="none" strike="noStrike">
                        <a:effectLst/>
                        <a:latin typeface="Arial" panose="020B0604020202020204" pitchFamily="34" charset="0"/>
                      </a:endParaRPr>
                    </a:p>
                  </a:txBody>
                  <a:tcPr marL="145836" marR="145836" marT="72917" marB="72917">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6D9F1"/>
                    </a:solidFill>
                  </a:tcPr>
                </a:tc>
                <a:tc>
                  <a:txBody>
                    <a:bodyPr/>
                    <a:lstStyle/>
                    <a:p>
                      <a:pPr marL="0" marR="0" algn="ctr" fontAlgn="t">
                        <a:lnSpc>
                          <a:spcPct val="107000"/>
                        </a:lnSpc>
                        <a:spcBef>
                          <a:spcPts val="0"/>
                        </a:spcBef>
                        <a:spcAft>
                          <a:spcPts val="800"/>
                        </a:spcAft>
                      </a:pPr>
                      <a:r>
                        <a:rPr lang="en-US" sz="2200" b="1" i="0" u="none" strike="noStrike">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Non Functional requirements</a:t>
                      </a:r>
                      <a:endParaRPr lang="en-US" sz="2800" b="0" i="0" u="none" strike="noStrike">
                        <a:effectLst/>
                        <a:latin typeface="Arial" panose="020B0604020202020204" pitchFamily="34" charset="0"/>
                      </a:endParaRPr>
                    </a:p>
                  </a:txBody>
                  <a:tcPr marL="145836" marR="145836" marT="72917" marB="72917">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6D9F1"/>
                    </a:solidFill>
                  </a:tcPr>
                </a:tc>
                <a:extLst>
                  <a:ext uri="{0D108BD9-81ED-4DB2-BD59-A6C34878D82A}">
                    <a16:rowId xmlns:a16="http://schemas.microsoft.com/office/drawing/2014/main" val="2472496093"/>
                  </a:ext>
                </a:extLst>
              </a:tr>
              <a:tr h="913456">
                <a:tc>
                  <a:txBody>
                    <a:bodyPr/>
                    <a:lstStyle/>
                    <a:p>
                      <a:pPr marL="0" marR="0" algn="ctr" fontAlgn="t">
                        <a:lnSpc>
                          <a:spcPct val="107000"/>
                        </a:lnSpc>
                        <a:spcBef>
                          <a:spcPts val="0"/>
                        </a:spcBef>
                        <a:spcAft>
                          <a:spcPts val="800"/>
                        </a:spcAft>
                      </a:pPr>
                      <a:r>
                        <a:rPr lang="en-US" sz="2200" b="0" i="0" u="none" strike="noStrike"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Communications and Reaction</a:t>
                      </a:r>
                      <a:endParaRPr lang="en-US" sz="2800" b="0" i="0" u="none" strike="noStrike" dirty="0">
                        <a:effectLst/>
                        <a:latin typeface="Arial" panose="020B0604020202020204" pitchFamily="34" charset="0"/>
                      </a:endParaRPr>
                    </a:p>
                  </a:txBody>
                  <a:tcPr marL="145836" marR="145836" marT="72917" marB="72917">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6DDE8"/>
                    </a:solidFill>
                  </a:tcPr>
                </a:tc>
                <a:tc>
                  <a:txBody>
                    <a:bodyPr/>
                    <a:lstStyle/>
                    <a:p>
                      <a:pPr marL="0" marR="0" algn="ctr" fontAlgn="t">
                        <a:lnSpc>
                          <a:spcPct val="107000"/>
                        </a:lnSpc>
                        <a:spcBef>
                          <a:spcPts val="0"/>
                        </a:spcBef>
                        <a:spcAft>
                          <a:spcPts val="800"/>
                        </a:spcAft>
                      </a:pPr>
                      <a:r>
                        <a:rPr lang="en-US" sz="2200" b="0" i="0" u="none" strike="noStrike">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Accuracy</a:t>
                      </a:r>
                      <a:endParaRPr lang="en-US" sz="2800" b="0" i="0" u="none" strike="noStrike">
                        <a:effectLst/>
                        <a:latin typeface="Arial" panose="020B0604020202020204" pitchFamily="34" charset="0"/>
                      </a:endParaRPr>
                    </a:p>
                  </a:txBody>
                  <a:tcPr marL="145836" marR="145836" marT="72917" marB="72917">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6DDE8"/>
                    </a:solidFill>
                  </a:tcPr>
                </a:tc>
                <a:extLst>
                  <a:ext uri="{0D108BD9-81ED-4DB2-BD59-A6C34878D82A}">
                    <a16:rowId xmlns:a16="http://schemas.microsoft.com/office/drawing/2014/main" val="3136276761"/>
                  </a:ext>
                </a:extLst>
              </a:tr>
              <a:tr h="547491">
                <a:tc>
                  <a:txBody>
                    <a:bodyPr/>
                    <a:lstStyle/>
                    <a:p>
                      <a:pPr marL="0" marR="0" algn="ctr" fontAlgn="t">
                        <a:lnSpc>
                          <a:spcPct val="107000"/>
                        </a:lnSpc>
                        <a:spcBef>
                          <a:spcPts val="0"/>
                        </a:spcBef>
                        <a:spcAft>
                          <a:spcPts val="800"/>
                        </a:spcAft>
                      </a:pPr>
                      <a:r>
                        <a:rPr lang="en-US" sz="2200" b="0" i="0" u="none" strike="noStrike"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Customized Food Advice</a:t>
                      </a:r>
                      <a:endParaRPr lang="en-US" sz="2800" b="0" i="0" u="none" strike="noStrike" dirty="0">
                        <a:effectLst/>
                        <a:latin typeface="Arial" panose="020B0604020202020204" pitchFamily="34" charset="0"/>
                      </a:endParaRPr>
                    </a:p>
                  </a:txBody>
                  <a:tcPr marL="145836" marR="145836" marT="72917" marB="72917">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6DDE8"/>
                    </a:solidFill>
                  </a:tcPr>
                </a:tc>
                <a:tc>
                  <a:txBody>
                    <a:bodyPr/>
                    <a:lstStyle/>
                    <a:p>
                      <a:pPr marL="0" marR="0" algn="ctr" fontAlgn="t">
                        <a:lnSpc>
                          <a:spcPct val="107000"/>
                        </a:lnSpc>
                        <a:spcBef>
                          <a:spcPts val="0"/>
                        </a:spcBef>
                        <a:spcAft>
                          <a:spcPts val="800"/>
                        </a:spcAft>
                      </a:pPr>
                      <a:r>
                        <a:rPr lang="en-US" sz="2200" b="0" i="0" u="none" strike="noStrike">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Usability</a:t>
                      </a:r>
                      <a:endParaRPr lang="en-US" sz="2800" b="0" i="0" u="none" strike="noStrike">
                        <a:effectLst/>
                        <a:latin typeface="Arial" panose="020B0604020202020204" pitchFamily="34" charset="0"/>
                      </a:endParaRPr>
                    </a:p>
                  </a:txBody>
                  <a:tcPr marL="145836" marR="145836" marT="72917" marB="72917">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6DDE8"/>
                    </a:solidFill>
                  </a:tcPr>
                </a:tc>
                <a:extLst>
                  <a:ext uri="{0D108BD9-81ED-4DB2-BD59-A6C34878D82A}">
                    <a16:rowId xmlns:a16="http://schemas.microsoft.com/office/drawing/2014/main" val="3473693026"/>
                  </a:ext>
                </a:extLst>
              </a:tr>
              <a:tr h="913456">
                <a:tc>
                  <a:txBody>
                    <a:bodyPr/>
                    <a:lstStyle/>
                    <a:p>
                      <a:pPr marL="0" marR="0" algn="ctr" fontAlgn="t">
                        <a:lnSpc>
                          <a:spcPct val="107000"/>
                        </a:lnSpc>
                        <a:spcBef>
                          <a:spcPts val="0"/>
                        </a:spcBef>
                        <a:spcAft>
                          <a:spcPts val="800"/>
                        </a:spcAft>
                      </a:pPr>
                      <a:r>
                        <a:rPr lang="en-US" sz="2200" b="0" i="0" u="none" strike="noStrike">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Suggestions for strong Exercise</a:t>
                      </a:r>
                      <a:endParaRPr lang="en-US" sz="2800" b="0" i="0" u="none" strike="noStrike">
                        <a:effectLst/>
                        <a:latin typeface="Arial" panose="020B0604020202020204" pitchFamily="34" charset="0"/>
                      </a:endParaRPr>
                    </a:p>
                  </a:txBody>
                  <a:tcPr marL="145836" marR="145836" marT="72917" marB="72917">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6DDE8"/>
                    </a:solidFill>
                  </a:tcPr>
                </a:tc>
                <a:tc>
                  <a:txBody>
                    <a:bodyPr/>
                    <a:lstStyle/>
                    <a:p>
                      <a:pPr marL="0" marR="0" algn="ctr" fontAlgn="t">
                        <a:lnSpc>
                          <a:spcPct val="107000"/>
                        </a:lnSpc>
                        <a:spcBef>
                          <a:spcPts val="0"/>
                        </a:spcBef>
                        <a:spcAft>
                          <a:spcPts val="800"/>
                        </a:spcAft>
                      </a:pPr>
                      <a:r>
                        <a:rPr lang="en-US" sz="2200" b="0" i="0" u="none" strike="noStrike">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performance</a:t>
                      </a:r>
                      <a:endParaRPr lang="en-US" sz="2800" b="0" i="0" u="none" strike="noStrike">
                        <a:effectLst/>
                        <a:latin typeface="Arial" panose="020B0604020202020204" pitchFamily="34" charset="0"/>
                      </a:endParaRPr>
                    </a:p>
                  </a:txBody>
                  <a:tcPr marL="145836" marR="145836" marT="72917" marB="72917">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6DDE8"/>
                    </a:solidFill>
                  </a:tcPr>
                </a:tc>
                <a:extLst>
                  <a:ext uri="{0D108BD9-81ED-4DB2-BD59-A6C34878D82A}">
                    <a16:rowId xmlns:a16="http://schemas.microsoft.com/office/drawing/2014/main" val="3214253188"/>
                  </a:ext>
                </a:extLst>
              </a:tr>
              <a:tr h="913456">
                <a:tc>
                  <a:txBody>
                    <a:bodyPr/>
                    <a:lstStyle/>
                    <a:p>
                      <a:pPr marL="0" marR="0" algn="ctr" fontAlgn="t">
                        <a:lnSpc>
                          <a:spcPct val="107000"/>
                        </a:lnSpc>
                        <a:spcBef>
                          <a:spcPts val="0"/>
                        </a:spcBef>
                        <a:spcAft>
                          <a:spcPts val="800"/>
                        </a:spcAft>
                      </a:pPr>
                      <a:r>
                        <a:rPr lang="en-US" sz="2200" b="0" i="0" u="none" strike="noStrike">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Medication Management Advice</a:t>
                      </a:r>
                      <a:endParaRPr lang="en-US" sz="2800" b="0" i="0" u="none" strike="noStrike">
                        <a:effectLst/>
                        <a:latin typeface="Arial" panose="020B0604020202020204" pitchFamily="34" charset="0"/>
                      </a:endParaRPr>
                    </a:p>
                  </a:txBody>
                  <a:tcPr marL="145836" marR="145836" marT="72917" marB="72917">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6DDE8"/>
                    </a:solidFill>
                  </a:tcPr>
                </a:tc>
                <a:tc>
                  <a:txBody>
                    <a:bodyPr/>
                    <a:lstStyle/>
                    <a:p>
                      <a:pPr marL="0" marR="0" algn="ctr" fontAlgn="t">
                        <a:lnSpc>
                          <a:spcPct val="107000"/>
                        </a:lnSpc>
                        <a:spcBef>
                          <a:spcPts val="0"/>
                        </a:spcBef>
                        <a:spcAft>
                          <a:spcPts val="800"/>
                        </a:spcAft>
                      </a:pPr>
                      <a:r>
                        <a:rPr lang="en-US" sz="2200" b="0" i="0" u="none" strike="noStrike">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Efficiency</a:t>
                      </a:r>
                      <a:endParaRPr lang="en-US" sz="2800" b="0" i="0" u="none" strike="noStrike">
                        <a:effectLst/>
                        <a:latin typeface="Arial" panose="020B0604020202020204" pitchFamily="34" charset="0"/>
                      </a:endParaRPr>
                    </a:p>
                  </a:txBody>
                  <a:tcPr marL="145836" marR="145836" marT="72917" marB="72917">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6DDE8"/>
                    </a:solidFill>
                  </a:tcPr>
                </a:tc>
                <a:extLst>
                  <a:ext uri="{0D108BD9-81ED-4DB2-BD59-A6C34878D82A}">
                    <a16:rowId xmlns:a16="http://schemas.microsoft.com/office/drawing/2014/main" val="530103558"/>
                  </a:ext>
                </a:extLst>
              </a:tr>
              <a:tr h="547491">
                <a:tc>
                  <a:txBody>
                    <a:bodyPr/>
                    <a:lstStyle/>
                    <a:p>
                      <a:pPr marL="0" marR="0" algn="ctr" fontAlgn="t">
                        <a:lnSpc>
                          <a:spcPct val="107000"/>
                        </a:lnSpc>
                        <a:spcBef>
                          <a:spcPts val="0"/>
                        </a:spcBef>
                        <a:spcAft>
                          <a:spcPts val="800"/>
                        </a:spcAft>
                      </a:pPr>
                      <a:r>
                        <a:rPr lang="en-US" sz="2200" b="0" i="0" u="none" strike="noStrike">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Customer Interaction</a:t>
                      </a:r>
                      <a:endParaRPr lang="en-US" sz="2800" b="0" i="0" u="none" strike="noStrike">
                        <a:effectLst/>
                        <a:latin typeface="Arial" panose="020B0604020202020204" pitchFamily="34" charset="0"/>
                      </a:endParaRPr>
                    </a:p>
                  </a:txBody>
                  <a:tcPr marL="145836" marR="145836" marT="72917" marB="72917">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6DDE8"/>
                    </a:solidFill>
                  </a:tcPr>
                </a:tc>
                <a:tc>
                  <a:txBody>
                    <a:bodyPr/>
                    <a:lstStyle/>
                    <a:p>
                      <a:pPr marL="0" marR="0" algn="ctr" fontAlgn="t">
                        <a:lnSpc>
                          <a:spcPct val="107000"/>
                        </a:lnSpc>
                        <a:spcBef>
                          <a:spcPts val="0"/>
                        </a:spcBef>
                        <a:spcAft>
                          <a:spcPts val="800"/>
                        </a:spcAft>
                      </a:pPr>
                      <a:r>
                        <a:rPr lang="en-US" sz="2200" b="0" i="0" u="none" strike="noStrike">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Compatibility</a:t>
                      </a:r>
                      <a:endParaRPr lang="en-US" sz="2800" b="0" i="0" u="none" strike="noStrike">
                        <a:effectLst/>
                        <a:latin typeface="Arial" panose="020B0604020202020204" pitchFamily="34" charset="0"/>
                      </a:endParaRPr>
                    </a:p>
                  </a:txBody>
                  <a:tcPr marL="145836" marR="145836" marT="72917" marB="72917">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6DDE8"/>
                    </a:solidFill>
                  </a:tcPr>
                </a:tc>
                <a:extLst>
                  <a:ext uri="{0D108BD9-81ED-4DB2-BD59-A6C34878D82A}">
                    <a16:rowId xmlns:a16="http://schemas.microsoft.com/office/drawing/2014/main" val="3720105940"/>
                  </a:ext>
                </a:extLst>
              </a:tr>
              <a:tr h="547491">
                <a:tc>
                  <a:txBody>
                    <a:bodyPr/>
                    <a:lstStyle/>
                    <a:p>
                      <a:pPr marL="0" marR="0" algn="ctr" fontAlgn="t">
                        <a:lnSpc>
                          <a:spcPct val="107000"/>
                        </a:lnSpc>
                        <a:spcBef>
                          <a:spcPts val="0"/>
                        </a:spcBef>
                        <a:spcAft>
                          <a:spcPts val="800"/>
                        </a:spcAft>
                      </a:pPr>
                      <a:r>
                        <a:rPr lang="en-US" sz="2200" b="0" i="0" u="none" strike="noStrike">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Predicted Analyses</a:t>
                      </a:r>
                      <a:endParaRPr lang="en-US" sz="2800" b="0" i="0" u="none" strike="noStrike">
                        <a:effectLst/>
                        <a:latin typeface="Arial" panose="020B0604020202020204" pitchFamily="34" charset="0"/>
                      </a:endParaRPr>
                    </a:p>
                  </a:txBody>
                  <a:tcPr marL="145836" marR="145836" marT="72917" marB="72917">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6DDE8"/>
                    </a:solidFill>
                  </a:tcPr>
                </a:tc>
                <a:tc>
                  <a:txBody>
                    <a:bodyPr/>
                    <a:lstStyle/>
                    <a:p>
                      <a:pPr marL="0" marR="0" algn="ctr" fontAlgn="t">
                        <a:lnSpc>
                          <a:spcPct val="107000"/>
                        </a:lnSpc>
                        <a:spcBef>
                          <a:spcPts val="0"/>
                        </a:spcBef>
                        <a:spcAft>
                          <a:spcPts val="800"/>
                        </a:spcAft>
                      </a:pPr>
                      <a:r>
                        <a:rPr lang="en-US" sz="2200" b="0" i="0" u="none" strike="noStrike" dirty="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a:t>Reliability</a:t>
                      </a:r>
                      <a:endParaRPr lang="en-US" sz="2800" b="0" i="0" u="none" strike="noStrike" dirty="0">
                        <a:effectLst/>
                        <a:latin typeface="Arial" panose="020B0604020202020204" pitchFamily="34" charset="0"/>
                      </a:endParaRPr>
                    </a:p>
                  </a:txBody>
                  <a:tcPr marL="145836" marR="145836" marT="72917" marB="72917">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B6DDE8"/>
                    </a:solidFill>
                  </a:tcPr>
                </a:tc>
                <a:extLst>
                  <a:ext uri="{0D108BD9-81ED-4DB2-BD59-A6C34878D82A}">
                    <a16:rowId xmlns:a16="http://schemas.microsoft.com/office/drawing/2014/main" val="1249802913"/>
                  </a:ext>
                </a:extLst>
              </a:tr>
            </a:tbl>
          </a:graphicData>
        </a:graphic>
      </p:graphicFrame>
    </p:spTree>
    <p:extLst>
      <p:ext uri="{BB962C8B-B14F-4D97-AF65-F5344CB8AC3E}">
        <p14:creationId xmlns:p14="http://schemas.microsoft.com/office/powerpoint/2010/main" val="25658638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40794984" descr="A picture containing graphics, logo, font, graphic design&#10;&#10;Description automatically generated">
            <a:extLst>
              <a:ext uri="{FF2B5EF4-FFF2-40B4-BE49-F238E27FC236}">
                <a16:creationId xmlns:a16="http://schemas.microsoft.com/office/drawing/2014/main" id="{EE720D46-123D-AA33-8506-D3A01D3ED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25" y="711200"/>
            <a:ext cx="1323975" cy="1323975"/>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1723730027" descr="A picture containing logo, font, graphics, graphic design&#10;&#10;Description automatically generated">
            <a:extLst>
              <a:ext uri="{FF2B5EF4-FFF2-40B4-BE49-F238E27FC236}">
                <a16:creationId xmlns:a16="http://schemas.microsoft.com/office/drawing/2014/main" id="{7632ADFB-265F-1EC9-88B1-BEF25910F5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599" y="2433636"/>
            <a:ext cx="1924265" cy="1344615"/>
          </a:xfrm>
          <a:prstGeom prst="rect">
            <a:avLst/>
          </a:prstGeom>
          <a:noFill/>
          <a:extLst>
            <a:ext uri="{909E8E84-426E-40DD-AFC4-6F175D3DCCD1}">
              <a14:hiddenFill xmlns:a14="http://schemas.microsoft.com/office/drawing/2010/main">
                <a:solidFill>
                  <a:srgbClr val="FFFFFF"/>
                </a:solidFill>
              </a14:hiddenFill>
            </a:ext>
          </a:extLst>
        </p:spPr>
      </p:pic>
      <p:pic>
        <p:nvPicPr>
          <p:cNvPr id="13313" name="Picture 155926535" descr="A blue and yellow snake logo&#10;&#10;Description automatically generated with low confidence">
            <a:extLst>
              <a:ext uri="{FF2B5EF4-FFF2-40B4-BE49-F238E27FC236}">
                <a16:creationId xmlns:a16="http://schemas.microsoft.com/office/drawing/2014/main" id="{48395B13-FC66-DC11-3B77-C81FD2176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8480" y="3797103"/>
            <a:ext cx="1324769" cy="14448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368BA10D-33AB-DC47-AC0D-E29B255351A8}"/>
              </a:ext>
            </a:extLst>
          </p:cNvPr>
          <p:cNvSpPr>
            <a:spLocks noChangeArrowheads="1"/>
          </p:cNvSpPr>
          <p:nvPr/>
        </p:nvSpPr>
        <p:spPr bwMode="auto">
          <a:xfrm>
            <a:off x="1287624" y="373098"/>
            <a:ext cx="8587974"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Technologies</a:t>
            </a:r>
            <a:endParaRPr kumimoji="0" lang="en-US" altLang="en-US" sz="24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rgbClr val="215868"/>
                </a:solidFill>
                <a:effectLst/>
                <a:latin typeface="Cambria Math" panose="02040503050406030204" pitchFamily="18" charset="0"/>
                <a:ea typeface="Times New Roman" panose="02020603050405020304" pitchFamily="18" charset="0"/>
                <a:cs typeface="Times New Roman" panose="02020603050405020304" pitchFamily="18" charset="0"/>
              </a:rPr>
              <a:t>Python </a:t>
            </a:r>
            <a:r>
              <a:rPr kumimoji="0" lang="en-US" altLang="en-US" sz="18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 PyCharm software to develop Models</a:t>
            </a: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rgbClr val="215868"/>
                </a:solidFill>
                <a:effectLst/>
                <a:latin typeface="Cambria Math" panose="02040503050406030204" pitchFamily="18" charset="0"/>
                <a:ea typeface="Times New Roman" panose="02020603050405020304" pitchFamily="18" charset="0"/>
                <a:cs typeface="Times New Roman" panose="02020603050405020304" pitchFamily="18" charset="0"/>
              </a:rPr>
              <a:t>Figma </a:t>
            </a:r>
            <a:r>
              <a:rPr kumimoji="0" lang="en-US" altLang="en-US" sz="18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 creating UI /UX</a:t>
            </a: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rgbClr val="215868"/>
                </a:solidFill>
                <a:effectLst/>
                <a:latin typeface="Cambria Math" panose="02040503050406030204" pitchFamily="18" charset="0"/>
                <a:ea typeface="Times New Roman" panose="02020603050405020304" pitchFamily="18" charset="0"/>
                <a:cs typeface="Times New Roman" panose="02020603050405020304" pitchFamily="18" charset="0"/>
              </a:rPr>
              <a:t>Firebase </a:t>
            </a:r>
            <a:r>
              <a:rPr kumimoji="0" lang="en-US" altLang="en-US" sz="18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:Our database</a:t>
            </a: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rgbClr val="215868"/>
                </a:solidFill>
                <a:effectLst/>
                <a:latin typeface="Cambria Math" panose="02040503050406030204" pitchFamily="18" charset="0"/>
                <a:ea typeface="Times New Roman" panose="02020603050405020304" pitchFamily="18" charset="0"/>
                <a:cs typeface="Times New Roman" panose="02020603050405020304" pitchFamily="18" charset="0"/>
              </a:rPr>
              <a:t>GitLab </a:t>
            </a:r>
            <a:r>
              <a:rPr kumimoji="0" lang="en-US" altLang="en-US" sz="18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 Opensource Version Control System</a:t>
            </a:r>
          </a:p>
          <a:p>
            <a:pPr marL="285750" indent="-285750">
              <a:buFont typeface="Wingdings" panose="05000000000000000000" pitchFamily="2" charset="2"/>
              <a:buChar char="v"/>
            </a:pPr>
            <a:r>
              <a:rPr lang="en-US" altLang="en-US" b="1" dirty="0">
                <a:solidFill>
                  <a:schemeClr val="tx2"/>
                </a:solidFill>
                <a:latin typeface="Cambria Math" panose="02040503050406030204" pitchFamily="18" charset="0"/>
                <a:ea typeface="Times New Roman" panose="02020603050405020304" pitchFamily="18" charset="0"/>
                <a:cs typeface="Times New Roman" panose="02020603050405020304" pitchFamily="18" charset="0"/>
              </a:rPr>
              <a:t>GitHub</a:t>
            </a:r>
            <a:r>
              <a:rPr lang="en-US" altLang="en-US" b="1" dirty="0">
                <a:latin typeface="Cambria Math" panose="02040503050406030204" pitchFamily="18" charset="0"/>
                <a:ea typeface="Times New Roman" panose="02020603050405020304" pitchFamily="18" charset="0"/>
                <a:cs typeface="Times New Roman" panose="02020603050405020304" pitchFamily="18" charset="0"/>
              </a:rPr>
              <a:t>: </a:t>
            </a:r>
            <a:r>
              <a:rPr kumimoji="0" lang="en-US" altLang="en-US" sz="18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Opensource Version Control System</a:t>
            </a:r>
            <a:endParaRPr kumimoji="0" lang="en-US" altLang="en-US" sz="800" b="0" i="0" u="none" strike="noStrike" cap="none" normalizeH="0" baseline="0" dirty="0">
              <a:ln>
                <a:noFill/>
              </a:ln>
              <a:solidFill>
                <a:schemeClr val="tx1"/>
              </a:solidFill>
              <a:effectLs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rgbClr val="215868"/>
                </a:solidFill>
                <a:effectLst/>
                <a:latin typeface="Cambria Math" panose="02040503050406030204" pitchFamily="18" charset="0"/>
                <a:ea typeface="Times New Roman" panose="02020603050405020304" pitchFamily="18" charset="0"/>
                <a:cs typeface="Times New Roman" panose="02020603050405020304" pitchFamily="18" charset="0"/>
              </a:rPr>
              <a:t>Machine learning  technology </a:t>
            </a:r>
            <a:r>
              <a:rPr kumimoji="0" lang="en-US" altLang="en-US" sz="18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     Some Model training </a:t>
            </a:r>
            <a:r>
              <a:rPr kumimoji="0" lang="en-US" altLang="en-US" sz="1800" b="1" i="0" u="none" strike="noStrike" cap="none" normalizeH="0" baseline="0" dirty="0">
                <a:ln>
                  <a:noFill/>
                </a:ln>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rgbClr val="404040"/>
                </a:solidFill>
                <a:effectLst/>
                <a:latin typeface="Calibri" panose="020F0502020204030204" pitchFamily="34" charset="0"/>
                <a:ea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Logistic Regression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KNN</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SVC</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Decision Tree</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Random Forest Regressor</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XgBoost</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rgbClr val="943634"/>
                </a:solidFill>
                <a:effectLst/>
                <a:latin typeface="Cambria Math" panose="02040503050406030204" pitchFamily="18" charset="0"/>
                <a:ea typeface="Times New Roman" panose="02020603050405020304" pitchFamily="18" charset="0"/>
                <a:cs typeface="Times New Roman" panose="02020603050405020304" pitchFamily="18" charset="0"/>
              </a:rPr>
              <a:t>Gradient Boosting</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5">
            <a:extLst>
              <a:ext uri="{FF2B5EF4-FFF2-40B4-BE49-F238E27FC236}">
                <a16:creationId xmlns:a16="http://schemas.microsoft.com/office/drawing/2014/main" id="{4B8DD643-95D4-6A52-AA8E-24803E9BC38E}"/>
              </a:ext>
            </a:extLst>
          </p:cNvPr>
          <p:cNvSpPr>
            <a:spLocks noChangeArrowheads="1"/>
          </p:cNvSpPr>
          <p:nvPr/>
        </p:nvSpPr>
        <p:spPr bwMode="auto">
          <a:xfrm>
            <a:off x="0" y="1393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6">
            <a:extLst>
              <a:ext uri="{FF2B5EF4-FFF2-40B4-BE49-F238E27FC236}">
                <a16:creationId xmlns:a16="http://schemas.microsoft.com/office/drawing/2014/main" id="{91FCAB9D-BA3E-8E3A-2E7E-971B686EE559}"/>
              </a:ext>
            </a:extLst>
          </p:cNvPr>
          <p:cNvSpPr>
            <a:spLocks noChangeArrowheads="1"/>
          </p:cNvSpPr>
          <p:nvPr/>
        </p:nvSpPr>
        <p:spPr bwMode="auto">
          <a:xfrm>
            <a:off x="0" y="2384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7">
            <a:extLst>
              <a:ext uri="{FF2B5EF4-FFF2-40B4-BE49-F238E27FC236}">
                <a16:creationId xmlns:a16="http://schemas.microsoft.com/office/drawing/2014/main" id="{377D26C0-AA65-94BF-1705-06FE78B922F4}"/>
              </a:ext>
            </a:extLst>
          </p:cNvPr>
          <p:cNvSpPr>
            <a:spLocks noChangeArrowheads="1"/>
          </p:cNvSpPr>
          <p:nvPr/>
        </p:nvSpPr>
        <p:spPr bwMode="auto">
          <a:xfrm>
            <a:off x="152400" y="337026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122106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login screen&#10;&#10;Description automatically generated with medium confidence">
            <a:extLst>
              <a:ext uri="{FF2B5EF4-FFF2-40B4-BE49-F238E27FC236}">
                <a16:creationId xmlns:a16="http://schemas.microsoft.com/office/drawing/2014/main" id="{4C9A60E9-3346-0A40-AFA9-FBF9ABC21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8588" y="4547535"/>
            <a:ext cx="984060" cy="2129607"/>
          </a:xfrm>
          <a:prstGeom prst="rect">
            <a:avLst/>
          </a:prstGeom>
          <a:ln>
            <a:noFill/>
          </a:ln>
          <a:effectLst>
            <a:outerShdw blurRad="50800" dist="38100" dir="2700000" algn="tl" rotWithShape="0">
              <a:prstClr val="black">
                <a:alpha val="40000"/>
              </a:prstClr>
            </a:outerShdw>
          </a:effectLst>
          <a:scene3d>
            <a:camera prst="orthographicFront">
              <a:rot lat="0" lon="0" rev="0"/>
            </a:camera>
            <a:lightRig rig="glow" dir="t">
              <a:rot lat="0" lon="0" rev="4800000"/>
            </a:lightRig>
          </a:scene3d>
          <a:sp3d prstMaterial="matte">
            <a:bevelT w="127000" h="63500"/>
          </a:sp3d>
        </p:spPr>
      </p:pic>
      <p:sp>
        <p:nvSpPr>
          <p:cNvPr id="4" name="TextBox 3">
            <a:extLst>
              <a:ext uri="{FF2B5EF4-FFF2-40B4-BE49-F238E27FC236}">
                <a16:creationId xmlns:a16="http://schemas.microsoft.com/office/drawing/2014/main" id="{BBA36029-6ED5-90E1-2569-CCFCD6C6B8DE}"/>
              </a:ext>
            </a:extLst>
          </p:cNvPr>
          <p:cNvSpPr txBox="1"/>
          <p:nvPr/>
        </p:nvSpPr>
        <p:spPr>
          <a:xfrm>
            <a:off x="3911859" y="218564"/>
            <a:ext cx="3743908" cy="523220"/>
          </a:xfrm>
          <a:prstGeom prst="rect">
            <a:avLst/>
          </a:prstGeom>
          <a:noFill/>
        </p:spPr>
        <p:txBody>
          <a:bodyPr wrap="square">
            <a:spAutoFit/>
          </a:bodyPr>
          <a:lstStyle/>
          <a:p>
            <a:r>
              <a:rPr lang="en-US" sz="2800" b="1" i="0" u="none" strike="noStrike"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Future Achievements</a:t>
            </a:r>
            <a:endParaRPr lang="en-US" sz="2800" b="1" dirty="0">
              <a:solidFill>
                <a:srgbClr val="FF0000"/>
              </a:solidFill>
            </a:endParaRPr>
          </a:p>
        </p:txBody>
      </p:sp>
      <p:sp>
        <p:nvSpPr>
          <p:cNvPr id="5" name="TextBox 4">
            <a:extLst>
              <a:ext uri="{FF2B5EF4-FFF2-40B4-BE49-F238E27FC236}">
                <a16:creationId xmlns:a16="http://schemas.microsoft.com/office/drawing/2014/main" id="{319C631A-FADF-8F92-44CF-3D264ACB9B07}"/>
              </a:ext>
            </a:extLst>
          </p:cNvPr>
          <p:cNvSpPr txBox="1"/>
          <p:nvPr/>
        </p:nvSpPr>
        <p:spPr>
          <a:xfrm>
            <a:off x="305580" y="886799"/>
            <a:ext cx="10252442" cy="5324535"/>
          </a:xfrm>
          <a:prstGeom prst="rect">
            <a:avLst/>
          </a:prstGeom>
          <a:noFill/>
        </p:spPr>
        <p:txBody>
          <a:bodyPr wrap="square">
            <a:spAutoFit/>
          </a:bodyPr>
          <a:lstStyle/>
          <a:p>
            <a:r>
              <a:rPr lang="en-US" sz="2000" b="1" dirty="0">
                <a:latin typeface="Cambria Math" panose="02040503050406030204" pitchFamily="18" charset="0"/>
                <a:cs typeface="Times New Roman" panose="02020603050405020304" pitchFamily="18" charset="0"/>
              </a:rPr>
              <a:t>1)We will plan to apply 2 different methods to give health recommendations  and Suggestions,</a:t>
            </a:r>
          </a:p>
          <a:p>
            <a:endParaRPr lang="en-US" sz="2000" b="1" dirty="0">
              <a:latin typeface="Cambria Math" panose="02040503050406030204" pitchFamily="18" charset="0"/>
              <a:cs typeface="Times New Roman" panose="02020603050405020304" pitchFamily="18" charset="0"/>
            </a:endParaRPr>
          </a:p>
          <a:p>
            <a:r>
              <a:rPr lang="en-US" sz="2000" b="1" dirty="0">
                <a:latin typeface="Cambria Math" panose="02040503050406030204" pitchFamily="18" charset="0"/>
                <a:cs typeface="Times New Roman" panose="02020603050405020304" pitchFamily="18" charset="0"/>
              </a:rPr>
              <a:t>	</a:t>
            </a:r>
            <a:r>
              <a:rPr lang="en-US" sz="2000" dirty="0">
                <a:solidFill>
                  <a:srgbClr val="002060"/>
                </a:solidFill>
                <a:latin typeface="Cambria Math" panose="02040503050406030204" pitchFamily="18" charset="0"/>
                <a:cs typeface="Times New Roman" panose="02020603050405020304" pitchFamily="18" charset="0"/>
              </a:rPr>
              <a:t>Food recommendations</a:t>
            </a:r>
          </a:p>
          <a:p>
            <a:r>
              <a:rPr lang="en-US" sz="2000" dirty="0">
                <a:solidFill>
                  <a:srgbClr val="002060"/>
                </a:solidFill>
                <a:latin typeface="Cambria Math" panose="02040503050406030204" pitchFamily="18" charset="0"/>
                <a:cs typeface="Times New Roman" panose="02020603050405020304" pitchFamily="18" charset="0"/>
              </a:rPr>
              <a:t>	Exercise recommendations</a:t>
            </a:r>
          </a:p>
          <a:p>
            <a:endParaRPr lang="en-US" sz="2000" b="1" dirty="0">
              <a:latin typeface="Cambria Math" panose="02040503050406030204" pitchFamily="18" charset="0"/>
              <a:cs typeface="Times New Roman" panose="02020603050405020304" pitchFamily="18" charset="0"/>
            </a:endParaRPr>
          </a:p>
          <a:p>
            <a:r>
              <a:rPr lang="en-US" sz="2000" b="1" dirty="0">
                <a:latin typeface="Cambria Math" panose="02040503050406030204" pitchFamily="18" charset="0"/>
                <a:cs typeface="Times New Roman" panose="02020603050405020304" pitchFamily="18" charset="0"/>
              </a:rPr>
              <a:t>2)We will plan to give above 2 different recommendations based on weight of the prediction</a:t>
            </a:r>
          </a:p>
          <a:p>
            <a:endParaRPr lang="en-US" sz="2000" b="1" dirty="0">
              <a:latin typeface="Cambria Math" panose="02040503050406030204" pitchFamily="18" charset="0"/>
              <a:cs typeface="Times New Roman" panose="02020603050405020304" pitchFamily="18" charset="0"/>
            </a:endParaRPr>
          </a:p>
          <a:p>
            <a:r>
              <a:rPr lang="en-US" sz="2000" b="1" dirty="0">
                <a:latin typeface="Cambria Math" panose="02040503050406030204" pitchFamily="18" charset="0"/>
                <a:cs typeface="Times New Roman" panose="02020603050405020304" pitchFamily="18" charset="0"/>
              </a:rPr>
              <a:t>EX 1: </a:t>
            </a:r>
            <a:r>
              <a:rPr lang="en-US" sz="2000" dirty="0">
                <a:solidFill>
                  <a:srgbClr val="002060"/>
                </a:solidFill>
                <a:latin typeface="Cambria Math" panose="02040503050406030204" pitchFamily="18" charset="0"/>
                <a:cs typeface="Times New Roman" panose="02020603050405020304" pitchFamily="18" charset="0"/>
              </a:rPr>
              <a:t>if the system gives 80% of high obesity level for chubby person ,then system will select what are the Food recommendations and Exercise recommendations based on above 80% prediction level.</a:t>
            </a:r>
          </a:p>
          <a:p>
            <a:endParaRPr lang="en-US" sz="2000" b="1" dirty="0">
              <a:latin typeface="Cambria Math" panose="02040503050406030204" pitchFamily="18" charset="0"/>
              <a:cs typeface="Times New Roman" panose="02020603050405020304" pitchFamily="18" charset="0"/>
            </a:endParaRPr>
          </a:p>
          <a:p>
            <a:r>
              <a:rPr lang="en-US" sz="2000" b="1" dirty="0">
                <a:latin typeface="Cambria Math" panose="02040503050406030204" pitchFamily="18" charset="0"/>
                <a:cs typeface="Times New Roman" panose="02020603050405020304" pitchFamily="18" charset="0"/>
              </a:rPr>
              <a:t>EX 2: </a:t>
            </a:r>
            <a:r>
              <a:rPr lang="en-US" sz="2000" dirty="0">
                <a:solidFill>
                  <a:srgbClr val="002060"/>
                </a:solidFill>
                <a:latin typeface="Cambria Math" panose="02040503050406030204" pitchFamily="18" charset="0"/>
                <a:cs typeface="Times New Roman" panose="02020603050405020304" pitchFamily="18" charset="0"/>
              </a:rPr>
              <a:t>if the system gives 20% of low cholesterol level for any person ,then system will select what are the Food recommendations and Exercise recommendations based on above 20% prediction level</a:t>
            </a:r>
            <a:r>
              <a:rPr lang="en-US" sz="2000" b="1" dirty="0">
                <a:latin typeface="Cambria Math" panose="02040503050406030204" pitchFamily="18" charset="0"/>
                <a:cs typeface="Times New Roman" panose="02020603050405020304" pitchFamily="18" charset="0"/>
              </a:rPr>
              <a:t>.</a:t>
            </a:r>
          </a:p>
          <a:p>
            <a:endParaRPr lang="en-US" sz="2000" b="1" dirty="0">
              <a:latin typeface="Cambria Math" panose="02040503050406030204" pitchFamily="18" charset="0"/>
              <a:cs typeface="Times New Roman" panose="02020603050405020304" pitchFamily="18" charset="0"/>
            </a:endParaRPr>
          </a:p>
          <a:p>
            <a:endParaRPr lang="en-US" sz="2000" b="1" dirty="0">
              <a:latin typeface="Cambria Math" panose="02040503050406030204" pitchFamily="18" charset="0"/>
              <a:cs typeface="Times New Roman" panose="02020603050405020304" pitchFamily="18" charset="0"/>
            </a:endParaRPr>
          </a:p>
          <a:p>
            <a:r>
              <a:rPr lang="en-US" sz="2000" b="1" dirty="0">
                <a:latin typeface="Cambria Math" panose="02040503050406030204" pitchFamily="18" charset="0"/>
                <a:cs typeface="Times New Roman" panose="02020603050405020304" pitchFamily="18" charset="0"/>
              </a:rPr>
              <a:t>3)Develop the UI/UX parts of the Mobile Application .</a:t>
            </a:r>
          </a:p>
        </p:txBody>
      </p:sp>
      <p:pic>
        <p:nvPicPr>
          <p:cNvPr id="6" name="Picture 5" descr="A screenshot of a contact form&#10;&#10;Description automatically generated with low confidence">
            <a:extLst>
              <a:ext uri="{FF2B5EF4-FFF2-40B4-BE49-F238E27FC236}">
                <a16:creationId xmlns:a16="http://schemas.microsoft.com/office/drawing/2014/main" id="{916C04DA-E323-7E89-973F-BC48CA798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6701" y="2174658"/>
            <a:ext cx="881803" cy="19083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807828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5BE0D51-EA53-DB0B-AA6B-4A465EAE0427}"/>
              </a:ext>
            </a:extLst>
          </p:cNvPr>
          <p:cNvSpPr>
            <a:spLocks noChangeArrowheads="1"/>
          </p:cNvSpPr>
          <p:nvPr/>
        </p:nvSpPr>
        <p:spPr bwMode="auto">
          <a:xfrm>
            <a:off x="858416" y="597995"/>
            <a:ext cx="10720873"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Main Objectives</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2400" b="0" i="0" u="none" strike="noStrike" cap="none" normalizeH="0" baseline="0" dirty="0">
                <a:ln>
                  <a:noFill/>
                </a:ln>
                <a:solidFill>
                  <a:srgbClr val="C00000"/>
                </a:solidFill>
                <a:effectLst/>
                <a:latin typeface="Cambria Math" panose="02040503050406030204" pitchFamily="18" charset="0"/>
                <a:ea typeface="Times New Roman" panose="02020603050405020304" pitchFamily="18" charset="0"/>
                <a:cs typeface="Times New Roman" panose="02020603050405020304" pitchFamily="18" charset="0"/>
              </a:rPr>
            </a:br>
            <a:r>
              <a:rPr kumimoji="0" lang="en-US" altLang="en-US" sz="16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24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Giving personalized health recommendation system based on metabolic syndromes</a:t>
            </a:r>
            <a:br>
              <a:rPr kumimoji="0" lang="en-US" altLang="en-US" sz="22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br>
            <a:br>
              <a:rPr kumimoji="0" lang="en-US" altLang="en-US" sz="1600"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br>
            <a:r>
              <a:rPr kumimoji="0" lang="en-US" altLang="en-US"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Ex: solving many health problems of people in remote areas in Sri Lanka based on metabolic syndromes. Specially, Monaragala, Puttalam, Batticaloa.</a:t>
            </a:r>
            <a:endParaRPr kumimoji="0" lang="en-US" altLang="en-US" sz="9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5537" name="Picture 13">
            <a:extLst>
              <a:ext uri="{FF2B5EF4-FFF2-40B4-BE49-F238E27FC236}">
                <a16:creationId xmlns:a16="http://schemas.microsoft.com/office/drawing/2014/main" id="{5F446581-F588-4DAC-CCF2-0337BE0AC5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399" y="3009123"/>
            <a:ext cx="4185920" cy="27181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72E80119-E463-B5A5-9768-9693B5964516}"/>
              </a:ext>
            </a:extLst>
          </p:cNvPr>
          <p:cNvSpPr>
            <a:spLocks noChangeArrowheads="1"/>
          </p:cNvSpPr>
          <p:nvPr/>
        </p:nvSpPr>
        <p:spPr bwMode="auto">
          <a:xfrm>
            <a:off x="373224" y="4775557"/>
            <a:ext cx="112060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5276405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EAED8D92-5E7B-17B0-80E0-B62F3785C053}"/>
              </a:ext>
            </a:extLst>
          </p:cNvPr>
          <p:cNvSpPr>
            <a:spLocks noChangeArrowheads="1"/>
          </p:cNvSpPr>
          <p:nvPr/>
        </p:nvSpPr>
        <p:spPr bwMode="auto">
          <a:xfrm>
            <a:off x="951723" y="323969"/>
            <a:ext cx="9871787"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rPr>
              <a:t> </a:t>
            </a:r>
            <a:r>
              <a:rPr kumimoji="0" lang="en-US" altLang="en-US" sz="28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Specific Objectives</a:t>
            </a:r>
            <a:endParaRPr kumimoji="0" lang="en-US" altLang="en-US" sz="24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b="1" dirty="0">
              <a:solidFill>
                <a:srgbClr val="FF0000"/>
              </a:solidFill>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can assist people in identifying their metabolic syndrome risk factors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Suggestions and recommendations can offer specific information on dietary and exercise changes, medication use, and other lifestyle adjustments.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 Managing metabolic syndrome correctly can lower the risk of contracting serious illnesses like type 2 diabetes, heart disease, and stroke.</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dirty="0">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Using goal-setting tools and tracking technologies, offer individualized advice on exercise and diet.</a:t>
            </a:r>
            <a:br>
              <a:rPr kumimoji="0" lang="en-US" altLang="en-US" sz="1400" b="0"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br>
            <a:r>
              <a:rPr kumimoji="0" lang="en-US" altLang="en-US" sz="1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4513" name="Picture 1" descr="A person and person sitting at a computer&#10;&#10;Description automatically generated with medium confidence">
            <a:extLst>
              <a:ext uri="{FF2B5EF4-FFF2-40B4-BE49-F238E27FC236}">
                <a16:creationId xmlns:a16="http://schemas.microsoft.com/office/drawing/2014/main" id="{2E7FEF7E-B66B-A931-C310-8430A483E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7366" y="4385388"/>
            <a:ext cx="3803147" cy="2276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8999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2">
            <a:extLst>
              <a:ext uri="{FF2B5EF4-FFF2-40B4-BE49-F238E27FC236}">
                <a16:creationId xmlns:a16="http://schemas.microsoft.com/office/drawing/2014/main" id="{BC35D4FA-F67C-9D05-803B-8F910CDDC0AA}"/>
              </a:ext>
            </a:extLst>
          </p:cNvPr>
          <p:cNvSpPr>
            <a:spLocks noChangeArrowheads="1"/>
          </p:cNvSpPr>
          <p:nvPr/>
        </p:nvSpPr>
        <p:spPr bwMode="auto">
          <a:xfrm>
            <a:off x="1028700" y="1967266"/>
            <a:ext cx="2628900" cy="254725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0" algn="ctr" fontAlgn="base">
              <a:lnSpc>
                <a:spcPct val="90000"/>
              </a:lnSpc>
              <a:spcBef>
                <a:spcPct val="0"/>
              </a:spcBef>
              <a:spcAft>
                <a:spcPts val="600"/>
              </a:spcAft>
              <a:buClrTx/>
              <a:buSzTx/>
              <a:tabLst/>
            </a:pPr>
            <a:r>
              <a:rPr kumimoji="0" lang="en-US" altLang="en-US" sz="3600" b="1" i="0" u="none" strike="noStrike" kern="1200" cap="none" normalizeH="0" baseline="0">
                <a:ln>
                  <a:noFill/>
                </a:ln>
                <a:solidFill>
                  <a:srgbClr val="FFFFFF"/>
                </a:solidFill>
                <a:effectLst/>
                <a:latin typeface="+mj-lt"/>
                <a:ea typeface="+mj-ea"/>
                <a:cs typeface="+mj-cs"/>
              </a:rPr>
              <a:t>Work break down chart</a:t>
            </a:r>
            <a:endParaRPr kumimoji="0" lang="en-US" altLang="en-US" sz="3600" b="0" i="0" u="none" strike="noStrike" kern="1200" cap="none" normalizeH="0" baseline="0">
              <a:ln>
                <a:noFill/>
              </a:ln>
              <a:solidFill>
                <a:srgbClr val="FFFFFF"/>
              </a:solidFill>
              <a:effectLst/>
              <a:latin typeface="+mj-lt"/>
              <a:ea typeface="+mj-ea"/>
              <a:cs typeface="+mj-cs"/>
            </a:endParaRPr>
          </a:p>
          <a:p>
            <a:pPr marL="0" marR="0" lvl="0" indent="0" algn="ctr" fontAlgn="base">
              <a:lnSpc>
                <a:spcPct val="90000"/>
              </a:lnSpc>
              <a:spcBef>
                <a:spcPct val="0"/>
              </a:spcBef>
              <a:spcAft>
                <a:spcPts val="600"/>
              </a:spcAft>
              <a:buClrTx/>
              <a:buSzTx/>
              <a:tabLst/>
            </a:pPr>
            <a:endParaRPr kumimoji="0" lang="en-US" altLang="en-US" sz="3600" b="0" i="0" u="none" strike="noStrike" kern="1200" cap="none" normalizeH="0" baseline="0">
              <a:ln>
                <a:noFill/>
              </a:ln>
              <a:solidFill>
                <a:srgbClr val="FFFFFF"/>
              </a:solidFill>
              <a:effectLst/>
              <a:latin typeface="+mj-lt"/>
              <a:ea typeface="+mj-ea"/>
              <a:cs typeface="+mj-cs"/>
            </a:endParaRPr>
          </a:p>
        </p:txBody>
      </p:sp>
      <p:pic>
        <p:nvPicPr>
          <p:cNvPr id="63489" name="Picture 4" descr="Graphical user interface&#10;&#10;Description automatically generated">
            <a:extLst>
              <a:ext uri="{FF2B5EF4-FFF2-40B4-BE49-F238E27FC236}">
                <a16:creationId xmlns:a16="http://schemas.microsoft.com/office/drawing/2014/main" id="{F0895826-42A7-90D2-8B89-2668C217FC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408" b="10008"/>
          <a:stretch>
            <a:fillRect/>
          </a:stretch>
        </p:blipFill>
        <p:spPr bwMode="auto">
          <a:xfrm>
            <a:off x="4777316" y="899177"/>
            <a:ext cx="6780700" cy="5057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5389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428413-7908-8DB9-9D8C-58CD80EEE462}"/>
              </a:ext>
            </a:extLst>
          </p:cNvPr>
          <p:cNvSpPr txBox="1"/>
          <p:nvPr/>
        </p:nvSpPr>
        <p:spPr>
          <a:xfrm>
            <a:off x="1054359" y="681134"/>
            <a:ext cx="9946433" cy="5514715"/>
          </a:xfrm>
          <a:prstGeom prst="rect">
            <a:avLst/>
          </a:prstGeom>
          <a:noFill/>
        </p:spPr>
        <p:txBody>
          <a:bodyPr wrap="square">
            <a:spAutoFit/>
          </a:bodyPr>
          <a:lstStyle/>
          <a:p>
            <a:pPr marL="0" marR="0" algn="ctr">
              <a:lnSpc>
                <a:spcPct val="110000"/>
              </a:lnSpc>
              <a:spcBef>
                <a:spcPts val="0"/>
              </a:spcBef>
              <a:spcAft>
                <a:spcPts val="600"/>
              </a:spcAft>
            </a:pPr>
            <a:r>
              <a:rPr lang="en-US" sz="4000" b="1" dirty="0">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References</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[8] S. V. 1, "Dynamic Physical Activity Recommendation Delivered through a Mobile Fitness App: A Deep Learning Approach," 18 July 2022. Available :</a:t>
            </a:r>
            <a:r>
              <a:rPr lang="en-US" sz="1400" u="sng" dirty="0">
                <a:solidFill>
                  <a:srgbClr val="0000FF"/>
                </a:solidFill>
                <a:effectLst/>
                <a:latin typeface="Cambria Math" panose="02040503050406030204" pitchFamily="18" charset="0"/>
                <a:ea typeface="Times New Roman" panose="02020603050405020304" pitchFamily="18" charset="0"/>
                <a:cs typeface="Times New Roman" panose="02020603050405020304" pitchFamily="18" charset="0"/>
                <a:hlinkClick r:id="rId2"/>
              </a:rPr>
              <a:t>Axioms | Free Full-Text | Dynamic Physical Activity Recommendation Delivered through a Mobile Fitness App: A Deep Learning Approach (mdpi.com)</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[9] G. </a:t>
            </a:r>
            <a:r>
              <a:rPr lang="en-US" sz="1400" dirty="0" err="1">
                <a:effectLst/>
                <a:latin typeface="Cambria Math" panose="02040503050406030204" pitchFamily="18" charset="0"/>
                <a:ea typeface="Times New Roman" panose="02020603050405020304" pitchFamily="18" charset="0"/>
                <a:cs typeface="Times New Roman" panose="02020603050405020304" pitchFamily="18" charset="0"/>
              </a:rPr>
              <a:t>Sannino</a:t>
            </a: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"A Wellness Mobile Application for Smart Health: Pilot Study Design and Results," 17 March 2017.Available : </a:t>
            </a:r>
            <a:r>
              <a:rPr lang="en-US" sz="1400" u="sng" dirty="0">
                <a:solidFill>
                  <a:srgbClr val="0000FF"/>
                </a:solidFill>
                <a:effectLst/>
                <a:latin typeface="Cambria Math" panose="02040503050406030204" pitchFamily="18" charset="0"/>
                <a:ea typeface="Times New Roman" panose="02020603050405020304" pitchFamily="18" charset="0"/>
                <a:cs typeface="Times New Roman" panose="02020603050405020304" pitchFamily="18" charset="0"/>
                <a:hlinkClick r:id="rId3"/>
              </a:rPr>
              <a:t>Sensors | Free Full-Text | A Wellness Mobile Application for Smart Health: Pilot Study Design and Results (mdpi.com)</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[10] M. M. Islam, "Development of an Artificial Intelligence–Based Automated Recommendation System for Clinical Laboratory Tests: Retrospective Analysis of the National Health Insurance Database," vol. 8, 18.11.2020. Available : </a:t>
            </a:r>
            <a:r>
              <a:rPr lang="en-US" sz="1400" u="sng" dirty="0">
                <a:solidFill>
                  <a:srgbClr val="0000FF"/>
                </a:solidFill>
                <a:effectLst/>
                <a:latin typeface="Cambria Math" panose="02040503050406030204" pitchFamily="18" charset="0"/>
                <a:ea typeface="Times New Roman" panose="02020603050405020304" pitchFamily="18" charset="0"/>
                <a:cs typeface="Times New Roman" panose="02020603050405020304" pitchFamily="18" charset="0"/>
                <a:hlinkClick r:id="rId4"/>
              </a:rPr>
              <a:t>https://medinform.jmir.org/2020/11/e24163</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[11] E. </a:t>
            </a:r>
            <a:r>
              <a:rPr lang="en-US" sz="1400" dirty="0" err="1">
                <a:effectLst/>
                <a:latin typeface="Cambria Math" panose="02040503050406030204" pitchFamily="18" charset="0"/>
                <a:ea typeface="Times New Roman" panose="02020603050405020304" pitchFamily="18" charset="0"/>
                <a:cs typeface="Times New Roman" panose="02020603050405020304" pitchFamily="18" charset="0"/>
              </a:rPr>
              <a:t>Bonara</a:t>
            </a: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"The metabolic syndrome and cardiovascular disease," vol. 38, no. 1, pp. 64-80, 08 Jul 2009.Available: </a:t>
            </a:r>
            <a:r>
              <a:rPr lang="en-US" sz="1400" u="sng" dirty="0">
                <a:solidFill>
                  <a:srgbClr val="0000FF"/>
                </a:solidFill>
                <a:effectLst/>
                <a:latin typeface="Cambria Math" panose="02040503050406030204" pitchFamily="18" charset="0"/>
                <a:ea typeface="Times New Roman" panose="02020603050405020304" pitchFamily="18" charset="0"/>
                <a:cs typeface="Times New Roman" panose="02020603050405020304" pitchFamily="18" charset="0"/>
                <a:hlinkClick r:id="rId5"/>
              </a:rPr>
              <a:t>https://www.tandfonline.com/doi/full/10.1080/07853890500401234</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600"/>
              </a:spcAft>
            </a:pPr>
            <a:r>
              <a:rPr lang="en-US" sz="1400" dirty="0">
                <a:effectLst/>
                <a:latin typeface="Cambria Math" panose="02040503050406030204" pitchFamily="18" charset="0"/>
                <a:ea typeface="Times New Roman" panose="02020603050405020304" pitchFamily="18" charset="0"/>
                <a:cs typeface="Times New Roman" panose="02020603050405020304" pitchFamily="18" charset="0"/>
              </a:rPr>
              <a:t>[12] R. Prasad, "Metabolic syndrome and chronic kidney disease: Current status and future directions," 2014 Nov 6.Available : </a:t>
            </a:r>
            <a:r>
              <a:rPr lang="en-US" sz="1400" u="sng" dirty="0">
                <a:solidFill>
                  <a:srgbClr val="0000FF"/>
                </a:solidFill>
                <a:effectLst/>
                <a:latin typeface="Cambria Math" panose="02040503050406030204" pitchFamily="18" charset="0"/>
                <a:ea typeface="Times New Roman" panose="02020603050405020304" pitchFamily="18" charset="0"/>
                <a:cs typeface="Times New Roman" panose="02020603050405020304" pitchFamily="18" charset="0"/>
                <a:hlinkClick r:id="rId6"/>
              </a:rPr>
              <a:t>https://www.ncbi.nlm.nih.gov/pmc/articles/PMC4220353/</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10000"/>
              </a:lnSpc>
              <a:spcBef>
                <a:spcPts val="0"/>
              </a:spcBef>
              <a:spcAft>
                <a:spcPts val="600"/>
              </a:spcAft>
            </a:pPr>
            <a:r>
              <a:rPr lang="en-US" sz="1800" dirty="0">
                <a:effectLst/>
                <a:latin typeface="Cambria Math" panose="02040503050406030204" pitchFamily="18" charset="0"/>
                <a:ea typeface="Times New Roman" panose="02020603050405020304" pitchFamily="18" charset="0"/>
                <a:cs typeface="Times New Roman" panose="02020603050405020304" pitchFamily="18" charset="0"/>
              </a:rPr>
              <a:t> </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32013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2">
            <a:extLst>
              <a:ext uri="{FF2B5EF4-FFF2-40B4-BE49-F238E27FC236}">
                <a16:creationId xmlns:a16="http://schemas.microsoft.com/office/drawing/2014/main" id="{BA8DDC55-92E3-31FE-139F-B9E0D3E800B2}"/>
              </a:ext>
            </a:extLst>
          </p:cNvPr>
          <p:cNvSpPr>
            <a:spLocks noChangeArrowheads="1"/>
          </p:cNvSpPr>
          <p:nvPr/>
        </p:nvSpPr>
        <p:spPr bwMode="auto">
          <a:xfrm>
            <a:off x="2078182" y="4488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 name="Picture 4" descr="A person with long hair&#10;&#10;Description automatically generated with low confidence">
            <a:extLst>
              <a:ext uri="{FF2B5EF4-FFF2-40B4-BE49-F238E27FC236}">
                <a16:creationId xmlns:a16="http://schemas.microsoft.com/office/drawing/2014/main" id="{8C990468-5DA4-B1ED-20E4-8E41587CEAE2}"/>
              </a:ext>
            </a:extLst>
          </p:cNvPr>
          <p:cNvPicPr>
            <a:picLocks noChangeAspect="1"/>
          </p:cNvPicPr>
          <p:nvPr/>
        </p:nvPicPr>
        <p:blipFill>
          <a:blip r:embed="rId2" cstate="print">
            <a:extLst>
              <a:ext uri="{28A0092B-C50C-407E-A947-70E740481C1C}">
                <a14:useLocalDpi xmlns:a14="http://schemas.microsoft.com/office/drawing/2010/main" val="0"/>
              </a:ext>
            </a:extLst>
          </a:blip>
          <a:srcRect t="11588" b="11588"/>
          <a:stretch>
            <a:fillRect/>
          </a:stretch>
        </p:blipFill>
        <p:spPr>
          <a:xfrm>
            <a:off x="4765703" y="1066453"/>
            <a:ext cx="2743200" cy="2815590"/>
          </a:xfrm>
          <a:custGeom>
            <a:avLst/>
            <a:gdLst>
              <a:gd name="connsiteX0" fmla="*/ 4728104 w 5039333"/>
              <a:gd name="connsiteY0" fmla="*/ 1561505 h 5172574"/>
              <a:gd name="connsiteX1" fmla="*/ 4729866 w 5039333"/>
              <a:gd name="connsiteY1" fmla="*/ 1561505 h 5172574"/>
              <a:gd name="connsiteX2" fmla="*/ 4765132 w 5039333"/>
              <a:gd name="connsiteY2" fmla="*/ 1646143 h 5172574"/>
              <a:gd name="connsiteX3" fmla="*/ 4728104 w 5039333"/>
              <a:gd name="connsiteY3" fmla="*/ 1561505 h 5172574"/>
              <a:gd name="connsiteX4" fmla="*/ 4888651 w 5039333"/>
              <a:gd name="connsiteY4" fmla="*/ 1542826 h 5172574"/>
              <a:gd name="connsiteX5" fmla="*/ 4889224 w 5039333"/>
              <a:gd name="connsiteY5" fmla="*/ 1544092 h 5172574"/>
              <a:gd name="connsiteX6" fmla="*/ 4907960 w 5039333"/>
              <a:gd name="connsiteY6" fmla="*/ 1589717 h 5172574"/>
              <a:gd name="connsiteX7" fmla="*/ 4869167 w 5039333"/>
              <a:gd name="connsiteY7" fmla="*/ 1499790 h 5172574"/>
              <a:gd name="connsiteX8" fmla="*/ 4870930 w 5039333"/>
              <a:gd name="connsiteY8" fmla="*/ 1499790 h 5172574"/>
              <a:gd name="connsiteX9" fmla="*/ 4888651 w 5039333"/>
              <a:gd name="connsiteY9" fmla="*/ 1542826 h 5172574"/>
              <a:gd name="connsiteX10" fmla="*/ 4583190 w 5039333"/>
              <a:gd name="connsiteY10" fmla="*/ 1291357 h 5172574"/>
              <a:gd name="connsiteX11" fmla="*/ 4608198 w 5039333"/>
              <a:gd name="connsiteY11" fmla="*/ 1328750 h 5172574"/>
              <a:gd name="connsiteX12" fmla="*/ 4606436 w 5039333"/>
              <a:gd name="connsiteY12" fmla="*/ 1328750 h 5172574"/>
              <a:gd name="connsiteX13" fmla="*/ 4526081 w 5039333"/>
              <a:gd name="connsiteY13" fmla="*/ 1205962 h 5172574"/>
              <a:gd name="connsiteX14" fmla="*/ 4544719 w 5039333"/>
              <a:gd name="connsiteY14" fmla="*/ 1231768 h 5172574"/>
              <a:gd name="connsiteX15" fmla="*/ 4565879 w 5039333"/>
              <a:gd name="connsiteY15" fmla="*/ 1263507 h 5172574"/>
              <a:gd name="connsiteX16" fmla="*/ 4583190 w 5039333"/>
              <a:gd name="connsiteY16" fmla="*/ 1291357 h 5172574"/>
              <a:gd name="connsiteX17" fmla="*/ 707794 w 5039333"/>
              <a:gd name="connsiteY17" fmla="*/ 1046623 h 5172574"/>
              <a:gd name="connsiteX18" fmla="*/ 672528 w 5039333"/>
              <a:gd name="connsiteY18" fmla="*/ 1110102 h 5172574"/>
              <a:gd name="connsiteX19" fmla="*/ 639027 w 5039333"/>
              <a:gd name="connsiteY19" fmla="*/ 1177107 h 5172574"/>
              <a:gd name="connsiteX20" fmla="*/ 623156 w 5039333"/>
              <a:gd name="connsiteY20" fmla="*/ 1210608 h 5172574"/>
              <a:gd name="connsiteX21" fmla="*/ 607288 w 5039333"/>
              <a:gd name="connsiteY21" fmla="*/ 1244112 h 5172574"/>
              <a:gd name="connsiteX22" fmla="*/ 577311 w 5039333"/>
              <a:gd name="connsiteY22" fmla="*/ 1312879 h 5172574"/>
              <a:gd name="connsiteX23" fmla="*/ 249338 w 5039333"/>
              <a:gd name="connsiteY23" fmla="*/ 2272111 h 5172574"/>
              <a:gd name="connsiteX24" fmla="*/ 245812 w 5039333"/>
              <a:gd name="connsiteY24" fmla="*/ 2781703 h 5172574"/>
              <a:gd name="connsiteX25" fmla="*/ 351609 w 5039333"/>
              <a:gd name="connsiteY25" fmla="*/ 3280714 h 5172574"/>
              <a:gd name="connsiteX26" fmla="*/ 868255 w 5039333"/>
              <a:gd name="connsiteY26" fmla="*/ 4151780 h 5172574"/>
              <a:gd name="connsiteX27" fmla="*/ 1702292 w 5039333"/>
              <a:gd name="connsiteY27" fmla="*/ 4726614 h 5172574"/>
              <a:gd name="connsiteX28" fmla="*/ 2700317 w 5039333"/>
              <a:gd name="connsiteY28" fmla="*/ 4897654 h 5172574"/>
              <a:gd name="connsiteX29" fmla="*/ 3678944 w 5039333"/>
              <a:gd name="connsiteY29" fmla="*/ 4634923 h 5172574"/>
              <a:gd name="connsiteX30" fmla="*/ 4456557 w 5039333"/>
              <a:gd name="connsiteY30" fmla="*/ 3986031 h 5172574"/>
              <a:gd name="connsiteX31" fmla="*/ 4892089 w 5039333"/>
              <a:gd name="connsiteY31" fmla="*/ 3070883 h 5172574"/>
              <a:gd name="connsiteX32" fmla="*/ 4960857 w 5039333"/>
              <a:gd name="connsiteY32" fmla="*/ 3289531 h 5172574"/>
              <a:gd name="connsiteX33" fmla="*/ 4410711 w 5039333"/>
              <a:gd name="connsiteY33" fmla="*/ 4217023 h 5172574"/>
              <a:gd name="connsiteX34" fmla="*/ 3523774 w 5039333"/>
              <a:gd name="connsiteY34" fmla="*/ 4821832 h 5172574"/>
              <a:gd name="connsiteX35" fmla="*/ 2467560 w 5039333"/>
              <a:gd name="connsiteY35" fmla="*/ 4992872 h 5172574"/>
              <a:gd name="connsiteX36" fmla="*/ 1443088 w 5039333"/>
              <a:gd name="connsiteY36" fmla="*/ 4700165 h 5172574"/>
              <a:gd name="connsiteX37" fmla="*/ 642553 w 5039333"/>
              <a:gd name="connsiteY37" fmla="*/ 4003664 h 5172574"/>
              <a:gd name="connsiteX38" fmla="*/ 215837 w 5039333"/>
              <a:gd name="connsiteY38" fmla="*/ 3037380 h 5172574"/>
              <a:gd name="connsiteX39" fmla="*/ 240523 w 5039333"/>
              <a:gd name="connsiteY39" fmla="*/ 1984695 h 5172574"/>
              <a:gd name="connsiteX40" fmla="*/ 422141 w 5039333"/>
              <a:gd name="connsiteY40" fmla="*/ 1489209 h 5172574"/>
              <a:gd name="connsiteX41" fmla="*/ 707794 w 5039333"/>
              <a:gd name="connsiteY41" fmla="*/ 1046623 h 5172574"/>
              <a:gd name="connsiteX42" fmla="*/ 4497112 w 5039333"/>
              <a:gd name="connsiteY42" fmla="*/ 916139 h 5172574"/>
              <a:gd name="connsiteX43" fmla="*/ 4507691 w 5039333"/>
              <a:gd name="connsiteY43" fmla="*/ 921428 h 5172574"/>
              <a:gd name="connsiteX44" fmla="*/ 4520033 w 5039333"/>
              <a:gd name="connsiteY44" fmla="*/ 928482 h 5172574"/>
              <a:gd name="connsiteX45" fmla="*/ 4569406 w 5039333"/>
              <a:gd name="connsiteY45" fmla="*/ 990198 h 5172574"/>
              <a:gd name="connsiteX46" fmla="*/ 4617015 w 5039333"/>
              <a:gd name="connsiteY46" fmla="*/ 1053676 h 5172574"/>
              <a:gd name="connsiteX47" fmla="*/ 4676967 w 5039333"/>
              <a:gd name="connsiteY47" fmla="*/ 1141841 h 5172574"/>
              <a:gd name="connsiteX48" fmla="*/ 4747499 w 5039333"/>
              <a:gd name="connsiteY48" fmla="*/ 1256454 h 5172574"/>
              <a:gd name="connsiteX49" fmla="*/ 4781001 w 5039333"/>
              <a:gd name="connsiteY49" fmla="*/ 1316406 h 5172574"/>
              <a:gd name="connsiteX50" fmla="*/ 4796871 w 5039333"/>
              <a:gd name="connsiteY50" fmla="*/ 1346383 h 5172574"/>
              <a:gd name="connsiteX51" fmla="*/ 4810978 w 5039333"/>
              <a:gd name="connsiteY51" fmla="*/ 1376358 h 5172574"/>
              <a:gd name="connsiteX52" fmla="*/ 4807451 w 5039333"/>
              <a:gd name="connsiteY52" fmla="*/ 1374596 h 5172574"/>
              <a:gd name="connsiteX53" fmla="*/ 4773948 w 5039333"/>
              <a:gd name="connsiteY53" fmla="*/ 1312879 h 5172574"/>
              <a:gd name="connsiteX54" fmla="*/ 4738682 w 5039333"/>
              <a:gd name="connsiteY54" fmla="*/ 1251165 h 5172574"/>
              <a:gd name="connsiteX55" fmla="*/ 4662861 w 5039333"/>
              <a:gd name="connsiteY55" fmla="*/ 1131261 h 5172574"/>
              <a:gd name="connsiteX56" fmla="*/ 4602909 w 5039333"/>
              <a:gd name="connsiteY56" fmla="*/ 1048386 h 5172574"/>
              <a:gd name="connsiteX57" fmla="*/ 4551773 w 5039333"/>
              <a:gd name="connsiteY57" fmla="*/ 981380 h 5172574"/>
              <a:gd name="connsiteX58" fmla="*/ 4525324 w 5039333"/>
              <a:gd name="connsiteY58" fmla="*/ 947879 h 5172574"/>
              <a:gd name="connsiteX59" fmla="*/ 4222038 w 5039333"/>
              <a:gd name="connsiteY59" fmla="*/ 849134 h 5172574"/>
              <a:gd name="connsiteX60" fmla="*/ 4252013 w 5039333"/>
              <a:gd name="connsiteY60" fmla="*/ 861476 h 5172574"/>
              <a:gd name="connsiteX61" fmla="*/ 4443991 w 5039333"/>
              <a:gd name="connsiteY61" fmla="*/ 1083211 h 5172574"/>
              <a:gd name="connsiteX62" fmla="*/ 4526081 w 5039333"/>
              <a:gd name="connsiteY62" fmla="*/ 1205962 h 5172574"/>
              <a:gd name="connsiteX63" fmla="*/ 4521798 w 5039333"/>
              <a:gd name="connsiteY63" fmla="*/ 1200029 h 5172574"/>
              <a:gd name="connsiteX64" fmla="*/ 4477714 w 5039333"/>
              <a:gd name="connsiteY64" fmla="*/ 1136550 h 5172574"/>
              <a:gd name="connsiteX65" fmla="*/ 4430106 w 5039333"/>
              <a:gd name="connsiteY65" fmla="*/ 1076598 h 5172574"/>
              <a:gd name="connsiteX66" fmla="*/ 4405420 w 5039333"/>
              <a:gd name="connsiteY66" fmla="*/ 1046623 h 5172574"/>
              <a:gd name="connsiteX67" fmla="*/ 4380734 w 5039333"/>
              <a:gd name="connsiteY67" fmla="*/ 1016646 h 5172574"/>
              <a:gd name="connsiteX68" fmla="*/ 4329598 w 5039333"/>
              <a:gd name="connsiteY68" fmla="*/ 958459 h 5172574"/>
              <a:gd name="connsiteX69" fmla="*/ 4222038 w 5039333"/>
              <a:gd name="connsiteY69" fmla="*/ 849134 h 5172574"/>
              <a:gd name="connsiteX70" fmla="*/ 2590993 w 5039333"/>
              <a:gd name="connsiteY70" fmla="*/ 284881 h 5172574"/>
              <a:gd name="connsiteX71" fmla="*/ 4848008 w 5039333"/>
              <a:gd name="connsiteY71" fmla="*/ 2541895 h 5172574"/>
              <a:gd name="connsiteX72" fmla="*/ 4836356 w 5039333"/>
              <a:gd name="connsiteY72" fmla="*/ 2772662 h 5172574"/>
              <a:gd name="connsiteX73" fmla="*/ 4805702 w 5039333"/>
              <a:gd name="connsiteY73" fmla="*/ 2973520 h 5172574"/>
              <a:gd name="connsiteX74" fmla="*/ 4810978 w 5039333"/>
              <a:gd name="connsiteY74" fmla="*/ 2984481 h 5172574"/>
              <a:gd name="connsiteX75" fmla="*/ 4851534 w 5039333"/>
              <a:gd name="connsiteY75" fmla="*/ 3086752 h 5172574"/>
              <a:gd name="connsiteX76" fmla="*/ 4458319 w 5039333"/>
              <a:gd name="connsiteY76" fmla="*/ 3910210 h 5172574"/>
              <a:gd name="connsiteX77" fmla="*/ 3779450 w 5039333"/>
              <a:gd name="connsiteY77" fmla="*/ 4516783 h 5172574"/>
              <a:gd name="connsiteX78" fmla="*/ 2922490 w 5039333"/>
              <a:gd name="connsiteY78" fmla="*/ 4813016 h 5172574"/>
              <a:gd name="connsiteX79" fmla="*/ 2021448 w 5039333"/>
              <a:gd name="connsiteY79" fmla="*/ 4756591 h 5172574"/>
              <a:gd name="connsiteX80" fmla="*/ 1215623 w 5039333"/>
              <a:gd name="connsiteY80" fmla="*/ 4356323 h 5172574"/>
              <a:gd name="connsiteX81" fmla="*/ 628447 w 5039333"/>
              <a:gd name="connsiteY81" fmla="*/ 3679218 h 5172574"/>
              <a:gd name="connsiteX82" fmla="*/ 349847 w 5039333"/>
              <a:gd name="connsiteY82" fmla="*/ 2831075 h 5172574"/>
              <a:gd name="connsiteX83" fmla="*/ 345902 w 5039333"/>
              <a:gd name="connsiteY83" fmla="*/ 2774443 h 5172574"/>
              <a:gd name="connsiteX84" fmla="*/ 345630 w 5039333"/>
              <a:gd name="connsiteY84" fmla="*/ 2772662 h 5172574"/>
              <a:gd name="connsiteX85" fmla="*/ 345241 w 5039333"/>
              <a:gd name="connsiteY85" fmla="*/ 2764951 h 5172574"/>
              <a:gd name="connsiteX86" fmla="*/ 334308 w 5039333"/>
              <a:gd name="connsiteY86" fmla="*/ 2607964 h 5172574"/>
              <a:gd name="connsiteX87" fmla="*/ 335383 w 5039333"/>
              <a:gd name="connsiteY87" fmla="*/ 2569715 h 5172574"/>
              <a:gd name="connsiteX88" fmla="*/ 333978 w 5039333"/>
              <a:gd name="connsiteY88" fmla="*/ 2541895 h 5172574"/>
              <a:gd name="connsiteX89" fmla="*/ 338912 w 5039333"/>
              <a:gd name="connsiteY89" fmla="*/ 2444195 h 5172574"/>
              <a:gd name="connsiteX90" fmla="*/ 340589 w 5039333"/>
              <a:gd name="connsiteY90" fmla="*/ 2384523 h 5172574"/>
              <a:gd name="connsiteX91" fmla="*/ 342807 w 5039333"/>
              <a:gd name="connsiteY91" fmla="*/ 2367040 h 5172574"/>
              <a:gd name="connsiteX92" fmla="*/ 345630 w 5039333"/>
              <a:gd name="connsiteY92" fmla="*/ 2311129 h 5172574"/>
              <a:gd name="connsiteX93" fmla="*/ 2590993 w 5039333"/>
              <a:gd name="connsiteY93" fmla="*/ 284881 h 5172574"/>
              <a:gd name="connsiteX94" fmla="*/ 1524200 w 5039333"/>
              <a:gd name="connsiteY94" fmla="*/ 209060 h 5172574"/>
              <a:gd name="connsiteX95" fmla="*/ 1279103 w 5039333"/>
              <a:gd name="connsiteY95" fmla="*/ 383625 h 5172574"/>
              <a:gd name="connsiteX96" fmla="*/ 799487 w 5039333"/>
              <a:gd name="connsiteY96" fmla="*/ 760970 h 5172574"/>
              <a:gd name="connsiteX97" fmla="*/ 423905 w 5039333"/>
              <a:gd name="connsiteY97" fmla="*/ 1240585 h 5172574"/>
              <a:gd name="connsiteX98" fmla="*/ 173518 w 5039333"/>
              <a:gd name="connsiteY98" fmla="*/ 1797786 h 5172574"/>
              <a:gd name="connsiteX99" fmla="*/ 65958 w 5039333"/>
              <a:gd name="connsiteY99" fmla="*/ 2397305 h 5172574"/>
              <a:gd name="connsiteX100" fmla="*/ 102986 w 5039333"/>
              <a:gd name="connsiteY100" fmla="*/ 3005642 h 5172574"/>
              <a:gd name="connsiteX101" fmla="*/ 134725 w 5039333"/>
              <a:gd name="connsiteY101" fmla="*/ 3155521 h 5172574"/>
              <a:gd name="connsiteX102" fmla="*/ 154122 w 5039333"/>
              <a:gd name="connsiteY102" fmla="*/ 3229579 h 5172574"/>
              <a:gd name="connsiteX103" fmla="*/ 175282 w 5039333"/>
              <a:gd name="connsiteY103" fmla="*/ 3303638 h 5172574"/>
              <a:gd name="connsiteX104" fmla="*/ 284606 w 5039333"/>
              <a:gd name="connsiteY104" fmla="*/ 3589291 h 5172574"/>
              <a:gd name="connsiteX105" fmla="*/ 427432 w 5039333"/>
              <a:gd name="connsiteY105" fmla="*/ 3859076 h 5172574"/>
              <a:gd name="connsiteX106" fmla="*/ 601999 w 5039333"/>
              <a:gd name="connsiteY106" fmla="*/ 4109463 h 5172574"/>
              <a:gd name="connsiteX107" fmla="*/ 804776 w 5039333"/>
              <a:gd name="connsiteY107" fmla="*/ 4338691 h 5172574"/>
              <a:gd name="connsiteX108" fmla="*/ 1034004 w 5039333"/>
              <a:gd name="connsiteY108" fmla="*/ 4539707 h 5172574"/>
              <a:gd name="connsiteX109" fmla="*/ 1284392 w 5039333"/>
              <a:gd name="connsiteY109" fmla="*/ 4714272 h 5172574"/>
              <a:gd name="connsiteX110" fmla="*/ 1351397 w 5039333"/>
              <a:gd name="connsiteY110" fmla="*/ 4753064 h 5172574"/>
              <a:gd name="connsiteX111" fmla="*/ 1384901 w 5039333"/>
              <a:gd name="connsiteY111" fmla="*/ 4772461 h 5172574"/>
              <a:gd name="connsiteX112" fmla="*/ 1418402 w 5039333"/>
              <a:gd name="connsiteY112" fmla="*/ 4790094 h 5172574"/>
              <a:gd name="connsiteX113" fmla="*/ 1487172 w 5039333"/>
              <a:gd name="connsiteY113" fmla="*/ 4825360 h 5172574"/>
              <a:gd name="connsiteX114" fmla="*/ 1555939 w 5039333"/>
              <a:gd name="connsiteY114" fmla="*/ 4857099 h 5172574"/>
              <a:gd name="connsiteX115" fmla="*/ 1841593 w 5039333"/>
              <a:gd name="connsiteY115" fmla="*/ 4966424 h 5172574"/>
              <a:gd name="connsiteX116" fmla="*/ 2139590 w 5039333"/>
              <a:gd name="connsiteY116" fmla="*/ 5038718 h 5172574"/>
              <a:gd name="connsiteX117" fmla="*/ 3347445 w 5039333"/>
              <a:gd name="connsiteY117" fmla="*/ 4964659 h 5172574"/>
              <a:gd name="connsiteX118" fmla="*/ 3902883 w 5039333"/>
              <a:gd name="connsiteY118" fmla="*/ 4712509 h 5172574"/>
              <a:gd name="connsiteX119" fmla="*/ 4382498 w 5039333"/>
              <a:gd name="connsiteY119" fmla="*/ 4335165 h 5172574"/>
              <a:gd name="connsiteX120" fmla="*/ 4758079 w 5039333"/>
              <a:gd name="connsiteY120" fmla="*/ 3855549 h 5172574"/>
              <a:gd name="connsiteX121" fmla="*/ 5008466 w 5039333"/>
              <a:gd name="connsiteY121" fmla="*/ 3298349 h 5172574"/>
              <a:gd name="connsiteX122" fmla="*/ 5035578 w 5039333"/>
              <a:gd name="connsiteY122" fmla="*/ 3414285 h 5172574"/>
              <a:gd name="connsiteX123" fmla="*/ 5039333 w 5039333"/>
              <a:gd name="connsiteY123" fmla="*/ 3436011 h 5172574"/>
              <a:gd name="connsiteX124" fmla="*/ 4972399 w 5039333"/>
              <a:gd name="connsiteY124" fmla="*/ 3618891 h 5172574"/>
              <a:gd name="connsiteX125" fmla="*/ 4403875 w 5039333"/>
              <a:gd name="connsiteY125" fmla="*/ 4462124 h 5172574"/>
              <a:gd name="connsiteX126" fmla="*/ 4253822 w 5039333"/>
              <a:gd name="connsiteY126" fmla="*/ 4598501 h 5172574"/>
              <a:gd name="connsiteX127" fmla="*/ 4172842 w 5039333"/>
              <a:gd name="connsiteY127" fmla="*/ 4661928 h 5172574"/>
              <a:gd name="connsiteX128" fmla="*/ 3151720 w 5039333"/>
              <a:gd name="connsiteY128" fmla="*/ 5118067 h 5172574"/>
              <a:gd name="connsiteX129" fmla="*/ 2515170 w 5039333"/>
              <a:gd name="connsiteY129" fmla="*/ 5170966 h 5172574"/>
              <a:gd name="connsiteX130" fmla="*/ 2196015 w 5039333"/>
              <a:gd name="connsiteY130" fmla="*/ 5140989 h 5172574"/>
              <a:gd name="connsiteX131" fmla="*/ 2116666 w 5039333"/>
              <a:gd name="connsiteY131" fmla="*/ 5126882 h 5172574"/>
              <a:gd name="connsiteX132" fmla="*/ 2039081 w 5039333"/>
              <a:gd name="connsiteY132" fmla="*/ 5111014 h 5172574"/>
              <a:gd name="connsiteX133" fmla="*/ 1883912 w 5039333"/>
              <a:gd name="connsiteY133" fmla="*/ 5070457 h 5172574"/>
              <a:gd name="connsiteX134" fmla="*/ 1808091 w 5039333"/>
              <a:gd name="connsiteY134" fmla="*/ 5047535 h 5172574"/>
              <a:gd name="connsiteX135" fmla="*/ 1732268 w 5039333"/>
              <a:gd name="connsiteY135" fmla="*/ 5021085 h 5172574"/>
              <a:gd name="connsiteX136" fmla="*/ 1582389 w 5039333"/>
              <a:gd name="connsiteY136" fmla="*/ 4962897 h 5172574"/>
              <a:gd name="connsiteX137" fmla="*/ 1510094 w 5039333"/>
              <a:gd name="connsiteY137" fmla="*/ 4929394 h 5172574"/>
              <a:gd name="connsiteX138" fmla="*/ 1437799 w 5039333"/>
              <a:gd name="connsiteY138" fmla="*/ 4894128 h 5172574"/>
              <a:gd name="connsiteX139" fmla="*/ 1296736 w 5039333"/>
              <a:gd name="connsiteY139" fmla="*/ 4818307 h 5172574"/>
              <a:gd name="connsiteX140" fmla="*/ 1227967 w 5039333"/>
              <a:gd name="connsiteY140" fmla="*/ 4777750 h 5172574"/>
              <a:gd name="connsiteX141" fmla="*/ 1160962 w 5039333"/>
              <a:gd name="connsiteY141" fmla="*/ 4733669 h 5172574"/>
              <a:gd name="connsiteX142" fmla="*/ 1127460 w 5039333"/>
              <a:gd name="connsiteY142" fmla="*/ 4712509 h 5172574"/>
              <a:gd name="connsiteX143" fmla="*/ 1095721 w 5039333"/>
              <a:gd name="connsiteY143" fmla="*/ 4689586 h 5172574"/>
              <a:gd name="connsiteX144" fmla="*/ 1030478 w 5039333"/>
              <a:gd name="connsiteY144" fmla="*/ 4641978 h 5172574"/>
              <a:gd name="connsiteX145" fmla="*/ 788908 w 5039333"/>
              <a:gd name="connsiteY145" fmla="*/ 4433909 h 5172574"/>
              <a:gd name="connsiteX146" fmla="*/ 573786 w 5039333"/>
              <a:gd name="connsiteY146" fmla="*/ 4199390 h 5172574"/>
              <a:gd name="connsiteX147" fmla="*/ 390403 w 5039333"/>
              <a:gd name="connsiteY147" fmla="*/ 3940187 h 5172574"/>
              <a:gd name="connsiteX148" fmla="*/ 311054 w 5039333"/>
              <a:gd name="connsiteY148" fmla="*/ 3802650 h 5172574"/>
              <a:gd name="connsiteX149" fmla="*/ 274026 w 5039333"/>
              <a:gd name="connsiteY149" fmla="*/ 3732119 h 5172574"/>
              <a:gd name="connsiteX150" fmla="*/ 238760 w 5039333"/>
              <a:gd name="connsiteY150" fmla="*/ 3661587 h 5172574"/>
              <a:gd name="connsiteX151" fmla="*/ 207021 w 5039333"/>
              <a:gd name="connsiteY151" fmla="*/ 3589291 h 5172574"/>
              <a:gd name="connsiteX152" fmla="*/ 191150 w 5039333"/>
              <a:gd name="connsiteY152" fmla="*/ 3552263 h 5172574"/>
              <a:gd name="connsiteX153" fmla="*/ 177044 w 5039333"/>
              <a:gd name="connsiteY153" fmla="*/ 3515233 h 5172574"/>
              <a:gd name="connsiteX154" fmla="*/ 148831 w 5039333"/>
              <a:gd name="connsiteY154" fmla="*/ 3441174 h 5172574"/>
              <a:gd name="connsiteX155" fmla="*/ 124145 w 5039333"/>
              <a:gd name="connsiteY155" fmla="*/ 3365354 h 5172574"/>
              <a:gd name="connsiteX156" fmla="*/ 80064 w 5039333"/>
              <a:gd name="connsiteY156" fmla="*/ 3213711 h 5172574"/>
              <a:gd name="connsiteX157" fmla="*/ 62431 w 5039333"/>
              <a:gd name="connsiteY157" fmla="*/ 3136126 h 5172574"/>
              <a:gd name="connsiteX158" fmla="*/ 46560 w 5039333"/>
              <a:gd name="connsiteY158" fmla="*/ 3058541 h 5172574"/>
              <a:gd name="connsiteX159" fmla="*/ 6006 w 5039333"/>
              <a:gd name="connsiteY159" fmla="*/ 2744675 h 5172574"/>
              <a:gd name="connsiteX160" fmla="*/ 39507 w 5039333"/>
              <a:gd name="connsiteY160" fmla="*/ 2115178 h 5172574"/>
              <a:gd name="connsiteX161" fmla="*/ 53614 w 5039333"/>
              <a:gd name="connsiteY161" fmla="*/ 2037594 h 5172574"/>
              <a:gd name="connsiteX162" fmla="*/ 71247 w 5039333"/>
              <a:gd name="connsiteY162" fmla="*/ 1960009 h 5172574"/>
              <a:gd name="connsiteX163" fmla="*/ 90644 w 5039333"/>
              <a:gd name="connsiteY163" fmla="*/ 1884188 h 5172574"/>
              <a:gd name="connsiteX164" fmla="*/ 113566 w 5039333"/>
              <a:gd name="connsiteY164" fmla="*/ 1808366 h 5172574"/>
              <a:gd name="connsiteX165" fmla="*/ 124145 w 5039333"/>
              <a:gd name="connsiteY165" fmla="*/ 1771337 h 5172574"/>
              <a:gd name="connsiteX166" fmla="*/ 136489 w 5039333"/>
              <a:gd name="connsiteY166" fmla="*/ 1732545 h 5172574"/>
              <a:gd name="connsiteX167" fmla="*/ 162938 w 5039333"/>
              <a:gd name="connsiteY167" fmla="*/ 1658487 h 5172574"/>
              <a:gd name="connsiteX168" fmla="*/ 192915 w 5039333"/>
              <a:gd name="connsiteY168" fmla="*/ 1584428 h 5172574"/>
              <a:gd name="connsiteX169" fmla="*/ 222890 w 5039333"/>
              <a:gd name="connsiteY169" fmla="*/ 1512132 h 5172574"/>
              <a:gd name="connsiteX170" fmla="*/ 291659 w 5039333"/>
              <a:gd name="connsiteY170" fmla="*/ 1371069 h 5172574"/>
              <a:gd name="connsiteX171" fmla="*/ 328687 w 5039333"/>
              <a:gd name="connsiteY171" fmla="*/ 1302302 h 5172574"/>
              <a:gd name="connsiteX172" fmla="*/ 369244 w 5039333"/>
              <a:gd name="connsiteY172" fmla="*/ 1233532 h 5172574"/>
              <a:gd name="connsiteX173" fmla="*/ 411563 w 5039333"/>
              <a:gd name="connsiteY173" fmla="*/ 1166527 h 5172574"/>
              <a:gd name="connsiteX174" fmla="*/ 453882 w 5039333"/>
              <a:gd name="connsiteY174" fmla="*/ 1101286 h 5172574"/>
              <a:gd name="connsiteX175" fmla="*/ 499728 w 5039333"/>
              <a:gd name="connsiteY175" fmla="*/ 1037808 h 5172574"/>
              <a:gd name="connsiteX176" fmla="*/ 547336 w 5039333"/>
              <a:gd name="connsiteY176" fmla="*/ 974329 h 5172574"/>
              <a:gd name="connsiteX177" fmla="*/ 988159 w 5039333"/>
              <a:gd name="connsiteY177" fmla="*/ 531742 h 5172574"/>
              <a:gd name="connsiteX178" fmla="*/ 1524200 w 5039333"/>
              <a:gd name="connsiteY178" fmla="*/ 209060 h 5172574"/>
              <a:gd name="connsiteX179" fmla="*/ 3479692 w 5039333"/>
              <a:gd name="connsiteY179" fmla="*/ 202007 h 5172574"/>
              <a:gd name="connsiteX180" fmla="*/ 3576673 w 5039333"/>
              <a:gd name="connsiteY180" fmla="*/ 230220 h 5172574"/>
              <a:gd name="connsiteX181" fmla="*/ 3673655 w 5039333"/>
              <a:gd name="connsiteY181" fmla="*/ 263721 h 5172574"/>
              <a:gd name="connsiteX182" fmla="*/ 4454792 w 5039333"/>
              <a:gd name="connsiteY182" fmla="*/ 850899 h 5172574"/>
              <a:gd name="connsiteX183" fmla="*/ 4400131 w 5039333"/>
              <a:gd name="connsiteY183" fmla="*/ 801526 h 5172574"/>
              <a:gd name="connsiteX184" fmla="*/ 4343706 w 5039333"/>
              <a:gd name="connsiteY184" fmla="*/ 753917 h 5172574"/>
              <a:gd name="connsiteX185" fmla="*/ 3479692 w 5039333"/>
              <a:gd name="connsiteY185" fmla="*/ 202007 h 5172574"/>
              <a:gd name="connsiteX186" fmla="*/ 2955994 w 5039333"/>
              <a:gd name="connsiteY186" fmla="*/ 198480 h 5172574"/>
              <a:gd name="connsiteX187" fmla="*/ 2996548 w 5039333"/>
              <a:gd name="connsiteY187" fmla="*/ 198480 h 5172574"/>
              <a:gd name="connsiteX188" fmla="*/ 3070607 w 5039333"/>
              <a:gd name="connsiteY188" fmla="*/ 212587 h 5172574"/>
              <a:gd name="connsiteX189" fmla="*/ 3144665 w 5039333"/>
              <a:gd name="connsiteY189" fmla="*/ 230220 h 5172574"/>
              <a:gd name="connsiteX190" fmla="*/ 3181695 w 5039333"/>
              <a:gd name="connsiteY190" fmla="*/ 239035 h 5172574"/>
              <a:gd name="connsiteX191" fmla="*/ 3218723 w 5039333"/>
              <a:gd name="connsiteY191" fmla="*/ 249615 h 5172574"/>
              <a:gd name="connsiteX192" fmla="*/ 3291019 w 5039333"/>
              <a:gd name="connsiteY192" fmla="*/ 270774 h 5172574"/>
              <a:gd name="connsiteX193" fmla="*/ 3573146 w 5039333"/>
              <a:gd name="connsiteY193" fmla="*/ 381863 h 5172574"/>
              <a:gd name="connsiteX194" fmla="*/ 4084501 w 5039333"/>
              <a:gd name="connsiteY194" fmla="*/ 706309 h 5172574"/>
              <a:gd name="connsiteX195" fmla="*/ 4045708 w 5039333"/>
              <a:gd name="connsiteY195" fmla="*/ 686911 h 5172574"/>
              <a:gd name="connsiteX196" fmla="*/ 4028076 w 5039333"/>
              <a:gd name="connsiteY196" fmla="*/ 676332 h 5172574"/>
              <a:gd name="connsiteX197" fmla="*/ 2836090 w 5039333"/>
              <a:gd name="connsiteY197" fmla="*/ 200243 h 5172574"/>
              <a:gd name="connsiteX198" fmla="*/ 2915437 w 5039333"/>
              <a:gd name="connsiteY198" fmla="*/ 200243 h 5172574"/>
              <a:gd name="connsiteX199" fmla="*/ 2590991 w 5039333"/>
              <a:gd name="connsiteY199" fmla="*/ 150870 h 5172574"/>
              <a:gd name="connsiteX200" fmla="*/ 2495773 w 5039333"/>
              <a:gd name="connsiteY200" fmla="*/ 164977 h 5172574"/>
              <a:gd name="connsiteX201" fmla="*/ 2471087 w 5039333"/>
              <a:gd name="connsiteY201" fmla="*/ 168503 h 5172574"/>
              <a:gd name="connsiteX202" fmla="*/ 2446401 w 5039333"/>
              <a:gd name="connsiteY202" fmla="*/ 173792 h 5172574"/>
              <a:gd name="connsiteX203" fmla="*/ 2398793 w 5039333"/>
              <a:gd name="connsiteY203" fmla="*/ 184372 h 5172574"/>
              <a:gd name="connsiteX204" fmla="*/ 1580625 w 5039333"/>
              <a:gd name="connsiteY204" fmla="*/ 403020 h 5172574"/>
              <a:gd name="connsiteX205" fmla="*/ 892941 w 5039333"/>
              <a:gd name="connsiteY205" fmla="*/ 894980 h 5172574"/>
              <a:gd name="connsiteX206" fmla="*/ 1159197 w 5039333"/>
              <a:gd name="connsiteY206" fmla="*/ 605800 h 5172574"/>
              <a:gd name="connsiteX207" fmla="*/ 1485407 w 5039333"/>
              <a:gd name="connsiteY207" fmla="*/ 406547 h 5172574"/>
              <a:gd name="connsiteX208" fmla="*/ 1659972 w 5039333"/>
              <a:gd name="connsiteY208" fmla="*/ 327200 h 5172574"/>
              <a:gd name="connsiteX209" fmla="*/ 1749901 w 5039333"/>
              <a:gd name="connsiteY209" fmla="*/ 293696 h 5172574"/>
              <a:gd name="connsiteX210" fmla="*/ 1839828 w 5039333"/>
              <a:gd name="connsiteY210" fmla="*/ 263721 h 5172574"/>
              <a:gd name="connsiteX211" fmla="*/ 2211884 w 5039333"/>
              <a:gd name="connsiteY211" fmla="*/ 177319 h 5172574"/>
              <a:gd name="connsiteX212" fmla="*/ 2590991 w 5039333"/>
              <a:gd name="connsiteY212" fmla="*/ 150870 h 5172574"/>
              <a:gd name="connsiteX213" fmla="*/ 2522251 w 5039333"/>
              <a:gd name="connsiteY213" fmla="*/ 412 h 5172574"/>
              <a:gd name="connsiteX214" fmla="*/ 3301599 w 5039333"/>
              <a:gd name="connsiteY214" fmla="*/ 106789 h 5172574"/>
              <a:gd name="connsiteX215" fmla="*/ 3236358 w 5039333"/>
              <a:gd name="connsiteY215" fmla="*/ 96209 h 5172574"/>
              <a:gd name="connsiteX216" fmla="*/ 3167589 w 5039333"/>
              <a:gd name="connsiteY216" fmla="*/ 89156 h 5172574"/>
              <a:gd name="connsiteX217" fmla="*/ 2984206 w 5039333"/>
              <a:gd name="connsiteY217" fmla="*/ 52126 h 5172574"/>
              <a:gd name="connsiteX218" fmla="*/ 2890753 w 5039333"/>
              <a:gd name="connsiteY218" fmla="*/ 39784 h 5172574"/>
              <a:gd name="connsiteX219" fmla="*/ 2797297 w 5039333"/>
              <a:gd name="connsiteY219" fmla="*/ 30967 h 5172574"/>
              <a:gd name="connsiteX220" fmla="*/ 2703844 w 5039333"/>
              <a:gd name="connsiteY220" fmla="*/ 23913 h 5172574"/>
              <a:gd name="connsiteX221" fmla="*/ 2610388 w 5039333"/>
              <a:gd name="connsiteY221" fmla="*/ 20387 h 5172574"/>
              <a:gd name="connsiteX222" fmla="*/ 2516935 w 5039333"/>
              <a:gd name="connsiteY222" fmla="*/ 22151 h 5172574"/>
              <a:gd name="connsiteX223" fmla="*/ 2469325 w 5039333"/>
              <a:gd name="connsiteY223" fmla="*/ 23913 h 5172574"/>
              <a:gd name="connsiteX224" fmla="*/ 2423479 w 5039333"/>
              <a:gd name="connsiteY224" fmla="*/ 27440 h 5172574"/>
              <a:gd name="connsiteX225" fmla="*/ 1691714 w 5039333"/>
              <a:gd name="connsiteY225" fmla="*/ 182610 h 5172574"/>
              <a:gd name="connsiteX226" fmla="*/ 1725215 w 5039333"/>
              <a:gd name="connsiteY226" fmla="*/ 164977 h 5172574"/>
              <a:gd name="connsiteX227" fmla="*/ 1751666 w 5039333"/>
              <a:gd name="connsiteY227" fmla="*/ 152635 h 5172574"/>
              <a:gd name="connsiteX228" fmla="*/ 1818671 w 5039333"/>
              <a:gd name="connsiteY228" fmla="*/ 122658 h 5172574"/>
              <a:gd name="connsiteX229" fmla="*/ 1876858 w 5039333"/>
              <a:gd name="connsiteY229" fmla="*/ 101498 h 5172574"/>
              <a:gd name="connsiteX230" fmla="*/ 1963261 w 5039333"/>
              <a:gd name="connsiteY230" fmla="*/ 75050 h 5172574"/>
              <a:gd name="connsiteX231" fmla="*/ 2088454 w 5039333"/>
              <a:gd name="connsiteY231" fmla="*/ 45073 h 5172574"/>
              <a:gd name="connsiteX232" fmla="*/ 2167803 w 5039333"/>
              <a:gd name="connsiteY232" fmla="*/ 30967 h 5172574"/>
              <a:gd name="connsiteX233" fmla="*/ 2211884 w 5039333"/>
              <a:gd name="connsiteY233" fmla="*/ 23913 h 5172574"/>
              <a:gd name="connsiteX234" fmla="*/ 2259494 w 5039333"/>
              <a:gd name="connsiteY234" fmla="*/ 18624 h 5172574"/>
              <a:gd name="connsiteX235" fmla="*/ 2522251 w 5039333"/>
              <a:gd name="connsiteY235" fmla="*/ 412 h 517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5039333" h="5172574">
                <a:moveTo>
                  <a:pt x="4728104" y="1561505"/>
                </a:moveTo>
                <a:cubicBezTo>
                  <a:pt x="4728104" y="1561505"/>
                  <a:pt x="4729866" y="1561505"/>
                  <a:pt x="4729866" y="1561505"/>
                </a:cubicBezTo>
                <a:cubicBezTo>
                  <a:pt x="4742210" y="1589717"/>
                  <a:pt x="4754552" y="1616166"/>
                  <a:pt x="4765132" y="1646143"/>
                </a:cubicBezTo>
                <a:cubicBezTo>
                  <a:pt x="4754552" y="1616166"/>
                  <a:pt x="4740446" y="1589717"/>
                  <a:pt x="4728104" y="1561505"/>
                </a:cubicBezTo>
                <a:close/>
                <a:moveTo>
                  <a:pt x="4888651" y="1542826"/>
                </a:moveTo>
                <a:lnTo>
                  <a:pt x="4889224" y="1544092"/>
                </a:lnTo>
                <a:cubicBezTo>
                  <a:pt x="4896057" y="1558860"/>
                  <a:pt x="4902670" y="1573848"/>
                  <a:pt x="4907960" y="1589717"/>
                </a:cubicBezTo>
                <a:close/>
                <a:moveTo>
                  <a:pt x="4869167" y="1499790"/>
                </a:moveTo>
                <a:cubicBezTo>
                  <a:pt x="4869167" y="1499790"/>
                  <a:pt x="4870930" y="1499790"/>
                  <a:pt x="4870930" y="1499790"/>
                </a:cubicBezTo>
                <a:lnTo>
                  <a:pt x="4888651" y="1542826"/>
                </a:lnTo>
                <a:close/>
                <a:moveTo>
                  <a:pt x="4583190" y="1291357"/>
                </a:moveTo>
                <a:lnTo>
                  <a:pt x="4608198" y="1328750"/>
                </a:lnTo>
                <a:cubicBezTo>
                  <a:pt x="4608198" y="1328750"/>
                  <a:pt x="4606436" y="1328750"/>
                  <a:pt x="4606436" y="1328750"/>
                </a:cubicBezTo>
                <a:close/>
                <a:moveTo>
                  <a:pt x="4526081" y="1205962"/>
                </a:moveTo>
                <a:lnTo>
                  <a:pt x="4544719" y="1231768"/>
                </a:lnTo>
                <a:lnTo>
                  <a:pt x="4565879" y="1263507"/>
                </a:lnTo>
                <a:lnTo>
                  <a:pt x="4583190" y="1291357"/>
                </a:lnTo>
                <a:close/>
                <a:moveTo>
                  <a:pt x="707794" y="1046623"/>
                </a:moveTo>
                <a:cubicBezTo>
                  <a:pt x="695452" y="1069545"/>
                  <a:pt x="683108" y="1090705"/>
                  <a:pt x="672528" y="1110102"/>
                </a:cubicBezTo>
                <a:cubicBezTo>
                  <a:pt x="661949" y="1133024"/>
                  <a:pt x="649607" y="1154183"/>
                  <a:pt x="639027" y="1177107"/>
                </a:cubicBezTo>
                <a:lnTo>
                  <a:pt x="623156" y="1210608"/>
                </a:lnTo>
                <a:lnTo>
                  <a:pt x="607288" y="1244112"/>
                </a:lnTo>
                <a:cubicBezTo>
                  <a:pt x="596708" y="1267034"/>
                  <a:pt x="587890" y="1289958"/>
                  <a:pt x="577311" y="1312879"/>
                </a:cubicBezTo>
                <a:cubicBezTo>
                  <a:pt x="400981" y="1603824"/>
                  <a:pt x="288131" y="1933558"/>
                  <a:pt x="249338" y="2272111"/>
                </a:cubicBezTo>
                <a:cubicBezTo>
                  <a:pt x="229943" y="2441387"/>
                  <a:pt x="228179" y="2612427"/>
                  <a:pt x="245812" y="2781703"/>
                </a:cubicBezTo>
                <a:cubicBezTo>
                  <a:pt x="261682" y="2950979"/>
                  <a:pt x="298710" y="3118491"/>
                  <a:pt x="351609" y="3280714"/>
                </a:cubicBezTo>
                <a:cubicBezTo>
                  <a:pt x="457407" y="3603397"/>
                  <a:pt x="635500" y="3903157"/>
                  <a:pt x="868255" y="4151780"/>
                </a:cubicBezTo>
                <a:cubicBezTo>
                  <a:pt x="1101010" y="4400406"/>
                  <a:pt x="1386663" y="4599657"/>
                  <a:pt x="1702292" y="4726614"/>
                </a:cubicBezTo>
                <a:cubicBezTo>
                  <a:pt x="2016158" y="4855335"/>
                  <a:pt x="2360001" y="4913523"/>
                  <a:pt x="2700317" y="4897654"/>
                </a:cubicBezTo>
                <a:cubicBezTo>
                  <a:pt x="3040632" y="4883548"/>
                  <a:pt x="3377420" y="4791857"/>
                  <a:pt x="3678944" y="4634923"/>
                </a:cubicBezTo>
                <a:cubicBezTo>
                  <a:pt x="3980466" y="4479753"/>
                  <a:pt x="4248488" y="4255816"/>
                  <a:pt x="4456557" y="3986031"/>
                </a:cubicBezTo>
                <a:cubicBezTo>
                  <a:pt x="4666388" y="3718010"/>
                  <a:pt x="4816268" y="3402382"/>
                  <a:pt x="4892089" y="3070883"/>
                </a:cubicBezTo>
                <a:cubicBezTo>
                  <a:pt x="4918539" y="3141415"/>
                  <a:pt x="4939699" y="3213709"/>
                  <a:pt x="4960857" y="3289531"/>
                </a:cubicBezTo>
                <a:cubicBezTo>
                  <a:pt x="4848008" y="3633372"/>
                  <a:pt x="4659334" y="3954292"/>
                  <a:pt x="4410711" y="4217023"/>
                </a:cubicBezTo>
                <a:cubicBezTo>
                  <a:pt x="4163850" y="4479753"/>
                  <a:pt x="3858799" y="4689586"/>
                  <a:pt x="3523774" y="4821832"/>
                </a:cubicBezTo>
                <a:cubicBezTo>
                  <a:pt x="3188748" y="4955842"/>
                  <a:pt x="2825510" y="5014032"/>
                  <a:pt x="2467560" y="4992872"/>
                </a:cubicBezTo>
                <a:cubicBezTo>
                  <a:pt x="2109613" y="4971713"/>
                  <a:pt x="1756955" y="4871204"/>
                  <a:pt x="1443088" y="4700165"/>
                </a:cubicBezTo>
                <a:cubicBezTo>
                  <a:pt x="1127458" y="4530889"/>
                  <a:pt x="854149" y="4289317"/>
                  <a:pt x="642553" y="4003664"/>
                </a:cubicBezTo>
                <a:cubicBezTo>
                  <a:pt x="432721" y="3718010"/>
                  <a:pt x="284604" y="3384749"/>
                  <a:pt x="215837" y="3037380"/>
                </a:cubicBezTo>
                <a:cubicBezTo>
                  <a:pt x="147067" y="2688248"/>
                  <a:pt x="155885" y="2328536"/>
                  <a:pt x="240523" y="1984695"/>
                </a:cubicBezTo>
                <a:cubicBezTo>
                  <a:pt x="282842" y="1813655"/>
                  <a:pt x="342794" y="1646143"/>
                  <a:pt x="422141" y="1489209"/>
                </a:cubicBezTo>
                <a:cubicBezTo>
                  <a:pt x="501490" y="1332277"/>
                  <a:pt x="596708" y="1182396"/>
                  <a:pt x="707794" y="1046623"/>
                </a:cubicBezTo>
                <a:close/>
                <a:moveTo>
                  <a:pt x="4497112" y="916139"/>
                </a:moveTo>
                <a:cubicBezTo>
                  <a:pt x="4500638" y="917902"/>
                  <a:pt x="4504165" y="919666"/>
                  <a:pt x="4507691" y="921428"/>
                </a:cubicBezTo>
                <a:cubicBezTo>
                  <a:pt x="4511218" y="924955"/>
                  <a:pt x="4516507" y="926719"/>
                  <a:pt x="4520033" y="928482"/>
                </a:cubicBezTo>
                <a:cubicBezTo>
                  <a:pt x="4537666" y="947879"/>
                  <a:pt x="4553537" y="969038"/>
                  <a:pt x="4569406" y="990198"/>
                </a:cubicBezTo>
                <a:cubicBezTo>
                  <a:pt x="4585276" y="1011357"/>
                  <a:pt x="4602909" y="1032517"/>
                  <a:pt x="4617015" y="1053676"/>
                </a:cubicBezTo>
                <a:cubicBezTo>
                  <a:pt x="4636411" y="1081889"/>
                  <a:pt x="4657570" y="1111864"/>
                  <a:pt x="4676967" y="1141841"/>
                </a:cubicBezTo>
                <a:cubicBezTo>
                  <a:pt x="4701653" y="1180633"/>
                  <a:pt x="4726340" y="1217662"/>
                  <a:pt x="4747499" y="1256454"/>
                </a:cubicBezTo>
                <a:lnTo>
                  <a:pt x="4781001" y="1316406"/>
                </a:lnTo>
                <a:lnTo>
                  <a:pt x="4796871" y="1346383"/>
                </a:lnTo>
                <a:lnTo>
                  <a:pt x="4810978" y="1376358"/>
                </a:lnTo>
                <a:cubicBezTo>
                  <a:pt x="4809213" y="1376358"/>
                  <a:pt x="4809213" y="1374596"/>
                  <a:pt x="4807451" y="1374596"/>
                </a:cubicBezTo>
                <a:cubicBezTo>
                  <a:pt x="4796871" y="1353436"/>
                  <a:pt x="4786292" y="1334039"/>
                  <a:pt x="4773948" y="1312879"/>
                </a:cubicBezTo>
                <a:lnTo>
                  <a:pt x="4738682" y="1251165"/>
                </a:lnTo>
                <a:cubicBezTo>
                  <a:pt x="4713996" y="1210608"/>
                  <a:pt x="4689310" y="1170054"/>
                  <a:pt x="4662861" y="1131261"/>
                </a:cubicBezTo>
                <a:lnTo>
                  <a:pt x="4602909" y="1048386"/>
                </a:lnTo>
                <a:cubicBezTo>
                  <a:pt x="4587039" y="1025464"/>
                  <a:pt x="4569406" y="1004304"/>
                  <a:pt x="4551773" y="981380"/>
                </a:cubicBezTo>
                <a:lnTo>
                  <a:pt x="4525324" y="947879"/>
                </a:lnTo>
                <a:close/>
                <a:moveTo>
                  <a:pt x="4222038" y="849134"/>
                </a:moveTo>
                <a:cubicBezTo>
                  <a:pt x="4230853" y="852661"/>
                  <a:pt x="4241433" y="856188"/>
                  <a:pt x="4252013" y="861476"/>
                </a:cubicBezTo>
                <a:cubicBezTo>
                  <a:pt x="4320780" y="931127"/>
                  <a:pt x="4384700" y="1005185"/>
                  <a:pt x="4443991" y="1083211"/>
                </a:cubicBezTo>
                <a:lnTo>
                  <a:pt x="4526081" y="1205962"/>
                </a:lnTo>
                <a:lnTo>
                  <a:pt x="4521798" y="1200029"/>
                </a:lnTo>
                <a:lnTo>
                  <a:pt x="4477714" y="1136550"/>
                </a:lnTo>
                <a:lnTo>
                  <a:pt x="4430106" y="1076598"/>
                </a:lnTo>
                <a:lnTo>
                  <a:pt x="4405420" y="1046623"/>
                </a:lnTo>
                <a:lnTo>
                  <a:pt x="4380734" y="1016646"/>
                </a:lnTo>
                <a:cubicBezTo>
                  <a:pt x="4363101" y="997251"/>
                  <a:pt x="4347231" y="977854"/>
                  <a:pt x="4329598" y="958459"/>
                </a:cubicBezTo>
                <a:cubicBezTo>
                  <a:pt x="4294332" y="921428"/>
                  <a:pt x="4259066" y="884400"/>
                  <a:pt x="4222038" y="849134"/>
                </a:cubicBezTo>
                <a:close/>
                <a:moveTo>
                  <a:pt x="2590993" y="284881"/>
                </a:moveTo>
                <a:cubicBezTo>
                  <a:pt x="3837507" y="284881"/>
                  <a:pt x="4848008" y="1295380"/>
                  <a:pt x="4848008" y="2541895"/>
                </a:cubicBezTo>
                <a:cubicBezTo>
                  <a:pt x="4848008" y="2619802"/>
                  <a:pt x="4844061" y="2696787"/>
                  <a:pt x="4836356" y="2772662"/>
                </a:cubicBezTo>
                <a:lnTo>
                  <a:pt x="4805702" y="2973520"/>
                </a:lnTo>
                <a:lnTo>
                  <a:pt x="4810978" y="2984481"/>
                </a:lnTo>
                <a:cubicBezTo>
                  <a:pt x="4825084" y="3017984"/>
                  <a:pt x="4837426" y="3051486"/>
                  <a:pt x="4851534" y="3086752"/>
                </a:cubicBezTo>
                <a:cubicBezTo>
                  <a:pt x="4777474" y="3384749"/>
                  <a:pt x="4641702" y="3665112"/>
                  <a:pt x="4458319" y="3910210"/>
                </a:cubicBezTo>
                <a:cubicBezTo>
                  <a:pt x="4274937" y="4155307"/>
                  <a:pt x="4042182" y="4363376"/>
                  <a:pt x="3779450" y="4516783"/>
                </a:cubicBezTo>
                <a:cubicBezTo>
                  <a:pt x="3516721" y="4671953"/>
                  <a:pt x="3224014" y="4772460"/>
                  <a:pt x="2922490" y="4813016"/>
                </a:cubicBezTo>
                <a:cubicBezTo>
                  <a:pt x="2620968" y="4853571"/>
                  <a:pt x="2314155" y="4834176"/>
                  <a:pt x="2021448" y="4756591"/>
                </a:cubicBezTo>
                <a:cubicBezTo>
                  <a:pt x="1728742" y="4679006"/>
                  <a:pt x="1453668" y="4541469"/>
                  <a:pt x="1215623" y="4356323"/>
                </a:cubicBezTo>
                <a:cubicBezTo>
                  <a:pt x="977579" y="4171178"/>
                  <a:pt x="776564" y="3940185"/>
                  <a:pt x="628447" y="3679218"/>
                </a:cubicBezTo>
                <a:cubicBezTo>
                  <a:pt x="480330" y="3418251"/>
                  <a:pt x="385113" y="3127308"/>
                  <a:pt x="349847" y="2831075"/>
                </a:cubicBezTo>
                <a:lnTo>
                  <a:pt x="345902" y="2774443"/>
                </a:lnTo>
                <a:lnTo>
                  <a:pt x="345630" y="2772662"/>
                </a:lnTo>
                <a:lnTo>
                  <a:pt x="345241" y="2764951"/>
                </a:lnTo>
                <a:lnTo>
                  <a:pt x="334308" y="2607964"/>
                </a:lnTo>
                <a:lnTo>
                  <a:pt x="335383" y="2569715"/>
                </a:lnTo>
                <a:lnTo>
                  <a:pt x="333978" y="2541895"/>
                </a:lnTo>
                <a:lnTo>
                  <a:pt x="338912" y="2444195"/>
                </a:lnTo>
                <a:lnTo>
                  <a:pt x="340589" y="2384523"/>
                </a:lnTo>
                <a:lnTo>
                  <a:pt x="342807" y="2367040"/>
                </a:lnTo>
                <a:lnTo>
                  <a:pt x="345630" y="2311129"/>
                </a:lnTo>
                <a:cubicBezTo>
                  <a:pt x="461213" y="1173014"/>
                  <a:pt x="1422384" y="284881"/>
                  <a:pt x="2590993" y="284881"/>
                </a:cubicBezTo>
                <a:close/>
                <a:moveTo>
                  <a:pt x="1524200" y="209060"/>
                </a:moveTo>
                <a:cubicBezTo>
                  <a:pt x="1437799" y="261959"/>
                  <a:pt x="1358450" y="320147"/>
                  <a:pt x="1279103" y="383625"/>
                </a:cubicBezTo>
                <a:cubicBezTo>
                  <a:pt x="1104536" y="491187"/>
                  <a:pt x="944077" y="618144"/>
                  <a:pt x="799487" y="760970"/>
                </a:cubicBezTo>
                <a:cubicBezTo>
                  <a:pt x="656660" y="905560"/>
                  <a:pt x="529703" y="1066020"/>
                  <a:pt x="423905" y="1240585"/>
                </a:cubicBezTo>
                <a:cubicBezTo>
                  <a:pt x="318108" y="1416915"/>
                  <a:pt x="235234" y="1603824"/>
                  <a:pt x="173518" y="1797786"/>
                </a:cubicBezTo>
                <a:cubicBezTo>
                  <a:pt x="115330" y="1991748"/>
                  <a:pt x="78300" y="2194528"/>
                  <a:pt x="65958" y="2397305"/>
                </a:cubicBezTo>
                <a:cubicBezTo>
                  <a:pt x="53614" y="2600085"/>
                  <a:pt x="65958" y="2804627"/>
                  <a:pt x="102986" y="3005642"/>
                </a:cubicBezTo>
                <a:cubicBezTo>
                  <a:pt x="110039" y="3056777"/>
                  <a:pt x="124145" y="3106149"/>
                  <a:pt x="134725" y="3155521"/>
                </a:cubicBezTo>
                <a:cubicBezTo>
                  <a:pt x="140016" y="3180207"/>
                  <a:pt x="147069" y="3204893"/>
                  <a:pt x="154122" y="3229579"/>
                </a:cubicBezTo>
                <a:cubicBezTo>
                  <a:pt x="161175" y="3254265"/>
                  <a:pt x="168229" y="3278952"/>
                  <a:pt x="175282" y="3303638"/>
                </a:cubicBezTo>
                <a:cubicBezTo>
                  <a:pt x="207021" y="3400620"/>
                  <a:pt x="242287" y="3497600"/>
                  <a:pt x="284606" y="3589291"/>
                </a:cubicBezTo>
                <a:cubicBezTo>
                  <a:pt x="326925" y="3682746"/>
                  <a:pt x="376297" y="3770911"/>
                  <a:pt x="427432" y="3859076"/>
                </a:cubicBezTo>
                <a:cubicBezTo>
                  <a:pt x="482095" y="3945476"/>
                  <a:pt x="538520" y="4030114"/>
                  <a:pt x="601999" y="4109463"/>
                </a:cubicBezTo>
                <a:cubicBezTo>
                  <a:pt x="663713" y="4190575"/>
                  <a:pt x="734245" y="4266396"/>
                  <a:pt x="804776" y="4338691"/>
                </a:cubicBezTo>
                <a:cubicBezTo>
                  <a:pt x="878835" y="4409223"/>
                  <a:pt x="952893" y="4477991"/>
                  <a:pt x="1034004" y="4539707"/>
                </a:cubicBezTo>
                <a:cubicBezTo>
                  <a:pt x="1113354" y="4603185"/>
                  <a:pt x="1197991" y="4661373"/>
                  <a:pt x="1284392" y="4714272"/>
                </a:cubicBezTo>
                <a:lnTo>
                  <a:pt x="1351397" y="4753064"/>
                </a:lnTo>
                <a:lnTo>
                  <a:pt x="1384901" y="4772461"/>
                </a:lnTo>
                <a:lnTo>
                  <a:pt x="1418402" y="4790094"/>
                </a:lnTo>
                <a:lnTo>
                  <a:pt x="1487172" y="4825360"/>
                </a:lnTo>
                <a:cubicBezTo>
                  <a:pt x="1510094" y="4835940"/>
                  <a:pt x="1533017" y="4846520"/>
                  <a:pt x="1555939" y="4857099"/>
                </a:cubicBezTo>
                <a:cubicBezTo>
                  <a:pt x="1647630" y="4901181"/>
                  <a:pt x="1744612" y="4934684"/>
                  <a:pt x="1841593" y="4966424"/>
                </a:cubicBezTo>
                <a:cubicBezTo>
                  <a:pt x="1940337" y="4996399"/>
                  <a:pt x="2039081" y="5021085"/>
                  <a:pt x="2139590" y="5038718"/>
                </a:cubicBezTo>
                <a:cubicBezTo>
                  <a:pt x="2539856" y="5112776"/>
                  <a:pt x="2957758" y="5084563"/>
                  <a:pt x="3347445" y="4964659"/>
                </a:cubicBezTo>
                <a:cubicBezTo>
                  <a:pt x="3541407" y="4902945"/>
                  <a:pt x="3728316" y="4818307"/>
                  <a:pt x="3902883" y="4712509"/>
                </a:cubicBezTo>
                <a:cubicBezTo>
                  <a:pt x="4077448" y="4604948"/>
                  <a:pt x="4237908" y="4479755"/>
                  <a:pt x="4382498" y="4335165"/>
                </a:cubicBezTo>
                <a:cubicBezTo>
                  <a:pt x="4525324" y="4190575"/>
                  <a:pt x="4652281" y="4030114"/>
                  <a:pt x="4758079" y="3855549"/>
                </a:cubicBezTo>
                <a:cubicBezTo>
                  <a:pt x="4863876" y="3680982"/>
                  <a:pt x="4946752" y="3492311"/>
                  <a:pt x="5008466" y="3298349"/>
                </a:cubicBezTo>
                <a:cubicBezTo>
                  <a:pt x="5018165" y="3336259"/>
                  <a:pt x="5027422" y="3375051"/>
                  <a:pt x="5035578" y="3414285"/>
                </a:cubicBezTo>
                <a:lnTo>
                  <a:pt x="5039333" y="3436011"/>
                </a:lnTo>
                <a:lnTo>
                  <a:pt x="4972399" y="3618891"/>
                </a:lnTo>
                <a:cubicBezTo>
                  <a:pt x="4838158" y="3936271"/>
                  <a:pt x="4643909" y="4222090"/>
                  <a:pt x="4403875" y="4462124"/>
                </a:cubicBezTo>
                <a:lnTo>
                  <a:pt x="4253822" y="4598501"/>
                </a:lnTo>
                <a:lnTo>
                  <a:pt x="4172842" y="4661928"/>
                </a:lnTo>
                <a:cubicBezTo>
                  <a:pt x="3869931" y="4884512"/>
                  <a:pt x="3518926" y="5042465"/>
                  <a:pt x="3151720" y="5118067"/>
                </a:cubicBezTo>
                <a:cubicBezTo>
                  <a:pt x="2941887" y="5162148"/>
                  <a:pt x="2728530" y="5178019"/>
                  <a:pt x="2515170" y="5170966"/>
                </a:cubicBezTo>
                <a:cubicBezTo>
                  <a:pt x="2407610" y="5169201"/>
                  <a:pt x="2301813" y="5156859"/>
                  <a:pt x="2196015" y="5140989"/>
                </a:cubicBezTo>
                <a:cubicBezTo>
                  <a:pt x="2169565" y="5137462"/>
                  <a:pt x="2143116" y="5132173"/>
                  <a:pt x="2116666" y="5126882"/>
                </a:cubicBezTo>
                <a:cubicBezTo>
                  <a:pt x="2091980" y="5121593"/>
                  <a:pt x="2065532" y="5118067"/>
                  <a:pt x="2039081" y="5111014"/>
                </a:cubicBezTo>
                <a:cubicBezTo>
                  <a:pt x="1986183" y="5096907"/>
                  <a:pt x="1935048" y="5086327"/>
                  <a:pt x="1883912" y="5070457"/>
                </a:cubicBezTo>
                <a:lnTo>
                  <a:pt x="1808091" y="5047535"/>
                </a:lnTo>
                <a:lnTo>
                  <a:pt x="1732268" y="5021085"/>
                </a:lnTo>
                <a:cubicBezTo>
                  <a:pt x="1681134" y="5003452"/>
                  <a:pt x="1631762" y="4982292"/>
                  <a:pt x="1582389" y="4962897"/>
                </a:cubicBezTo>
                <a:cubicBezTo>
                  <a:pt x="1557703" y="4952317"/>
                  <a:pt x="1534780" y="4939973"/>
                  <a:pt x="1510094" y="4929394"/>
                </a:cubicBezTo>
                <a:cubicBezTo>
                  <a:pt x="1485407" y="4917051"/>
                  <a:pt x="1460721" y="4906472"/>
                  <a:pt x="1437799" y="4894128"/>
                </a:cubicBezTo>
                <a:cubicBezTo>
                  <a:pt x="1390190" y="4869442"/>
                  <a:pt x="1342582" y="4846520"/>
                  <a:pt x="1296736" y="4818307"/>
                </a:cubicBezTo>
                <a:cubicBezTo>
                  <a:pt x="1273812" y="4804201"/>
                  <a:pt x="1250890" y="4791857"/>
                  <a:pt x="1227967" y="4777750"/>
                </a:cubicBezTo>
                <a:lnTo>
                  <a:pt x="1160962" y="4733669"/>
                </a:lnTo>
                <a:lnTo>
                  <a:pt x="1127460" y="4712509"/>
                </a:lnTo>
                <a:lnTo>
                  <a:pt x="1095721" y="4689586"/>
                </a:lnTo>
                <a:lnTo>
                  <a:pt x="1030478" y="4641978"/>
                </a:lnTo>
                <a:cubicBezTo>
                  <a:pt x="945840" y="4576735"/>
                  <a:pt x="864728" y="4507968"/>
                  <a:pt x="788908" y="4433909"/>
                </a:cubicBezTo>
                <a:cubicBezTo>
                  <a:pt x="711323" y="4359851"/>
                  <a:pt x="640791" y="4280502"/>
                  <a:pt x="573786" y="4199390"/>
                </a:cubicBezTo>
                <a:cubicBezTo>
                  <a:pt x="508543" y="4116516"/>
                  <a:pt x="445065" y="4030114"/>
                  <a:pt x="390403" y="3940187"/>
                </a:cubicBezTo>
                <a:cubicBezTo>
                  <a:pt x="362191" y="3896104"/>
                  <a:pt x="337505" y="3848496"/>
                  <a:pt x="311054" y="3802650"/>
                </a:cubicBezTo>
                <a:cubicBezTo>
                  <a:pt x="296948" y="3779727"/>
                  <a:pt x="286368" y="3755041"/>
                  <a:pt x="274026" y="3732119"/>
                </a:cubicBezTo>
                <a:cubicBezTo>
                  <a:pt x="261682" y="3709195"/>
                  <a:pt x="249340" y="3686273"/>
                  <a:pt x="238760" y="3661587"/>
                </a:cubicBezTo>
                <a:lnTo>
                  <a:pt x="207021" y="3589291"/>
                </a:lnTo>
                <a:cubicBezTo>
                  <a:pt x="201730" y="3576949"/>
                  <a:pt x="196441" y="3564605"/>
                  <a:pt x="191150" y="3552263"/>
                </a:cubicBezTo>
                <a:lnTo>
                  <a:pt x="177044" y="3515233"/>
                </a:lnTo>
                <a:lnTo>
                  <a:pt x="148831" y="3441174"/>
                </a:lnTo>
                <a:cubicBezTo>
                  <a:pt x="140016" y="3416488"/>
                  <a:pt x="132963" y="3390040"/>
                  <a:pt x="124145" y="3365354"/>
                </a:cubicBezTo>
                <a:cubicBezTo>
                  <a:pt x="106512" y="3315982"/>
                  <a:pt x="94170" y="3264845"/>
                  <a:pt x="80064" y="3213711"/>
                </a:cubicBezTo>
                <a:cubicBezTo>
                  <a:pt x="73011" y="3187260"/>
                  <a:pt x="67720" y="3162574"/>
                  <a:pt x="62431" y="3136126"/>
                </a:cubicBezTo>
                <a:cubicBezTo>
                  <a:pt x="57140" y="3109675"/>
                  <a:pt x="51851" y="3084989"/>
                  <a:pt x="46560" y="3058541"/>
                </a:cubicBezTo>
                <a:cubicBezTo>
                  <a:pt x="27165" y="2954506"/>
                  <a:pt x="11295" y="2850472"/>
                  <a:pt x="6006" y="2744675"/>
                </a:cubicBezTo>
                <a:cubicBezTo>
                  <a:pt x="-8101" y="2534842"/>
                  <a:pt x="2479" y="2323247"/>
                  <a:pt x="39507" y="2115178"/>
                </a:cubicBezTo>
                <a:lnTo>
                  <a:pt x="53614" y="2037594"/>
                </a:lnTo>
                <a:cubicBezTo>
                  <a:pt x="58904" y="2011145"/>
                  <a:pt x="65958" y="1986459"/>
                  <a:pt x="71247" y="1960009"/>
                </a:cubicBezTo>
                <a:cubicBezTo>
                  <a:pt x="78300" y="1935323"/>
                  <a:pt x="83591" y="1908874"/>
                  <a:pt x="90644" y="1884188"/>
                </a:cubicBezTo>
                <a:lnTo>
                  <a:pt x="113566" y="1808366"/>
                </a:lnTo>
                <a:cubicBezTo>
                  <a:pt x="117092" y="1796023"/>
                  <a:pt x="120619" y="1783679"/>
                  <a:pt x="124145" y="1771337"/>
                </a:cubicBezTo>
                <a:lnTo>
                  <a:pt x="136489" y="1732545"/>
                </a:lnTo>
                <a:lnTo>
                  <a:pt x="162938" y="1658487"/>
                </a:lnTo>
                <a:cubicBezTo>
                  <a:pt x="173518" y="1633801"/>
                  <a:pt x="182335" y="1609114"/>
                  <a:pt x="192915" y="1584428"/>
                </a:cubicBezTo>
                <a:cubicBezTo>
                  <a:pt x="201730" y="1559742"/>
                  <a:pt x="212310" y="1535056"/>
                  <a:pt x="222890" y="1512132"/>
                </a:cubicBezTo>
                <a:cubicBezTo>
                  <a:pt x="245813" y="1464524"/>
                  <a:pt x="266973" y="1416915"/>
                  <a:pt x="291659" y="1371069"/>
                </a:cubicBezTo>
                <a:cubicBezTo>
                  <a:pt x="304001" y="1348147"/>
                  <a:pt x="316345" y="1325223"/>
                  <a:pt x="328687" y="1302302"/>
                </a:cubicBezTo>
                <a:lnTo>
                  <a:pt x="369244" y="1233532"/>
                </a:lnTo>
                <a:cubicBezTo>
                  <a:pt x="383350" y="1210610"/>
                  <a:pt x="397457" y="1187687"/>
                  <a:pt x="411563" y="1166527"/>
                </a:cubicBezTo>
                <a:lnTo>
                  <a:pt x="453882" y="1101286"/>
                </a:lnTo>
                <a:lnTo>
                  <a:pt x="499728" y="1037808"/>
                </a:lnTo>
                <a:cubicBezTo>
                  <a:pt x="515596" y="1014884"/>
                  <a:pt x="531467" y="993724"/>
                  <a:pt x="547336" y="974329"/>
                </a:cubicBezTo>
                <a:cubicBezTo>
                  <a:pt x="676057" y="810342"/>
                  <a:pt x="824173" y="660463"/>
                  <a:pt x="988159" y="531742"/>
                </a:cubicBezTo>
                <a:cubicBezTo>
                  <a:pt x="1153908" y="403022"/>
                  <a:pt x="1333764" y="293698"/>
                  <a:pt x="1524200" y="209060"/>
                </a:cubicBezTo>
                <a:close/>
                <a:moveTo>
                  <a:pt x="3479692" y="202007"/>
                </a:moveTo>
                <a:cubicBezTo>
                  <a:pt x="3511432" y="210822"/>
                  <a:pt x="3544933" y="219640"/>
                  <a:pt x="3576673" y="230220"/>
                </a:cubicBezTo>
                <a:lnTo>
                  <a:pt x="3673655" y="263721"/>
                </a:lnTo>
                <a:cubicBezTo>
                  <a:pt x="3969888" y="406549"/>
                  <a:pt x="4236144" y="607564"/>
                  <a:pt x="4454792" y="850899"/>
                </a:cubicBezTo>
                <a:lnTo>
                  <a:pt x="4400131" y="801526"/>
                </a:lnTo>
                <a:cubicBezTo>
                  <a:pt x="4380734" y="785656"/>
                  <a:pt x="4363101" y="769787"/>
                  <a:pt x="4343706" y="753917"/>
                </a:cubicBezTo>
                <a:cubicBezTo>
                  <a:pt x="4096845" y="514109"/>
                  <a:pt x="3802374" y="323673"/>
                  <a:pt x="3479692" y="202007"/>
                </a:cubicBezTo>
                <a:close/>
                <a:moveTo>
                  <a:pt x="2955994" y="198480"/>
                </a:moveTo>
                <a:lnTo>
                  <a:pt x="2996548" y="198480"/>
                </a:lnTo>
                <a:lnTo>
                  <a:pt x="3070607" y="212587"/>
                </a:lnTo>
                <a:lnTo>
                  <a:pt x="3144665" y="230220"/>
                </a:lnTo>
                <a:lnTo>
                  <a:pt x="3181695" y="239035"/>
                </a:lnTo>
                <a:cubicBezTo>
                  <a:pt x="3194037" y="242562"/>
                  <a:pt x="3206381" y="246088"/>
                  <a:pt x="3218723" y="249615"/>
                </a:cubicBezTo>
                <a:lnTo>
                  <a:pt x="3291019" y="270774"/>
                </a:lnTo>
                <a:cubicBezTo>
                  <a:pt x="3386237" y="302514"/>
                  <a:pt x="3481455" y="337780"/>
                  <a:pt x="3573146" y="381863"/>
                </a:cubicBezTo>
                <a:cubicBezTo>
                  <a:pt x="3758291" y="466501"/>
                  <a:pt x="3929331" y="577587"/>
                  <a:pt x="4084501" y="706309"/>
                </a:cubicBezTo>
                <a:cubicBezTo>
                  <a:pt x="4072157" y="699255"/>
                  <a:pt x="4058051" y="693965"/>
                  <a:pt x="4045708" y="686911"/>
                </a:cubicBezTo>
                <a:cubicBezTo>
                  <a:pt x="4040418" y="683385"/>
                  <a:pt x="4033364" y="679858"/>
                  <a:pt x="4028076" y="676332"/>
                </a:cubicBezTo>
                <a:cubicBezTo>
                  <a:pt x="3684233" y="411838"/>
                  <a:pt x="3266333" y="244326"/>
                  <a:pt x="2836090" y="200243"/>
                </a:cubicBezTo>
                <a:lnTo>
                  <a:pt x="2915437" y="200243"/>
                </a:lnTo>
                <a:close/>
                <a:moveTo>
                  <a:pt x="2590991" y="150870"/>
                </a:moveTo>
                <a:lnTo>
                  <a:pt x="2495773" y="164977"/>
                </a:lnTo>
                <a:lnTo>
                  <a:pt x="2471087" y="168503"/>
                </a:lnTo>
                <a:lnTo>
                  <a:pt x="2446401" y="173792"/>
                </a:lnTo>
                <a:lnTo>
                  <a:pt x="2398793" y="184372"/>
                </a:lnTo>
                <a:cubicBezTo>
                  <a:pt x="2114902" y="207296"/>
                  <a:pt x="1836302" y="281354"/>
                  <a:pt x="1580625" y="403020"/>
                </a:cubicBezTo>
                <a:cubicBezTo>
                  <a:pt x="1324947" y="522924"/>
                  <a:pt x="1090430" y="692200"/>
                  <a:pt x="892941" y="894980"/>
                </a:cubicBezTo>
                <a:cubicBezTo>
                  <a:pt x="972288" y="792709"/>
                  <a:pt x="1060453" y="695727"/>
                  <a:pt x="1159197" y="605800"/>
                </a:cubicBezTo>
                <a:cubicBezTo>
                  <a:pt x="1261468" y="529977"/>
                  <a:pt x="1372557" y="464737"/>
                  <a:pt x="1485407" y="406547"/>
                </a:cubicBezTo>
                <a:cubicBezTo>
                  <a:pt x="1543595" y="378334"/>
                  <a:pt x="1601785" y="351886"/>
                  <a:pt x="1659972" y="327200"/>
                </a:cubicBezTo>
                <a:lnTo>
                  <a:pt x="1749901" y="293696"/>
                </a:lnTo>
                <a:cubicBezTo>
                  <a:pt x="1778114" y="283117"/>
                  <a:pt x="1809853" y="274301"/>
                  <a:pt x="1839828" y="263721"/>
                </a:cubicBezTo>
                <a:cubicBezTo>
                  <a:pt x="1961496" y="226691"/>
                  <a:pt x="2086689" y="194952"/>
                  <a:pt x="2211884" y="177319"/>
                </a:cubicBezTo>
                <a:cubicBezTo>
                  <a:pt x="2337077" y="159686"/>
                  <a:pt x="2464034" y="150870"/>
                  <a:pt x="2590991" y="150870"/>
                </a:cubicBezTo>
                <a:close/>
                <a:moveTo>
                  <a:pt x="2522251" y="412"/>
                </a:moveTo>
                <a:cubicBezTo>
                  <a:pt x="2785505" y="-4299"/>
                  <a:pt x="3049008" y="31407"/>
                  <a:pt x="3301599" y="106789"/>
                </a:cubicBezTo>
                <a:cubicBezTo>
                  <a:pt x="3278677" y="103263"/>
                  <a:pt x="3255753" y="99736"/>
                  <a:pt x="3236358" y="96209"/>
                </a:cubicBezTo>
                <a:cubicBezTo>
                  <a:pt x="3213434" y="92683"/>
                  <a:pt x="3190512" y="90918"/>
                  <a:pt x="3167589" y="89156"/>
                </a:cubicBezTo>
                <a:cubicBezTo>
                  <a:pt x="3107637" y="73286"/>
                  <a:pt x="3045922" y="62706"/>
                  <a:pt x="2984206" y="52126"/>
                </a:cubicBezTo>
                <a:cubicBezTo>
                  <a:pt x="2952467" y="48600"/>
                  <a:pt x="2922492" y="43311"/>
                  <a:pt x="2890753" y="39784"/>
                </a:cubicBezTo>
                <a:cubicBezTo>
                  <a:pt x="2859013" y="36257"/>
                  <a:pt x="2829036" y="32731"/>
                  <a:pt x="2797297" y="30967"/>
                </a:cubicBezTo>
                <a:cubicBezTo>
                  <a:pt x="2765558" y="29204"/>
                  <a:pt x="2735583" y="23913"/>
                  <a:pt x="2703844" y="23913"/>
                </a:cubicBezTo>
                <a:lnTo>
                  <a:pt x="2610388" y="20387"/>
                </a:lnTo>
                <a:cubicBezTo>
                  <a:pt x="2578649" y="20387"/>
                  <a:pt x="2548674" y="22151"/>
                  <a:pt x="2516935" y="22151"/>
                </a:cubicBezTo>
                <a:lnTo>
                  <a:pt x="2469325" y="23913"/>
                </a:lnTo>
                <a:cubicBezTo>
                  <a:pt x="2455218" y="25678"/>
                  <a:pt x="2439350" y="25678"/>
                  <a:pt x="2423479" y="27440"/>
                </a:cubicBezTo>
                <a:cubicBezTo>
                  <a:pt x="2173092" y="41546"/>
                  <a:pt x="1926231" y="94445"/>
                  <a:pt x="1691714" y="182610"/>
                </a:cubicBezTo>
                <a:cubicBezTo>
                  <a:pt x="1705820" y="175557"/>
                  <a:pt x="1716400" y="170268"/>
                  <a:pt x="1725215" y="164977"/>
                </a:cubicBezTo>
                <a:cubicBezTo>
                  <a:pt x="1734033" y="161450"/>
                  <a:pt x="1742848" y="156161"/>
                  <a:pt x="1751666" y="152635"/>
                </a:cubicBezTo>
                <a:cubicBezTo>
                  <a:pt x="1769298" y="143817"/>
                  <a:pt x="1786931" y="135002"/>
                  <a:pt x="1818671" y="122658"/>
                </a:cubicBezTo>
                <a:cubicBezTo>
                  <a:pt x="1834539" y="115605"/>
                  <a:pt x="1853937" y="108551"/>
                  <a:pt x="1876858" y="101498"/>
                </a:cubicBezTo>
                <a:cubicBezTo>
                  <a:pt x="1899782" y="94445"/>
                  <a:pt x="1927995" y="83865"/>
                  <a:pt x="1963261" y="75050"/>
                </a:cubicBezTo>
                <a:cubicBezTo>
                  <a:pt x="1998527" y="66232"/>
                  <a:pt x="2039081" y="55653"/>
                  <a:pt x="2088454" y="45073"/>
                </a:cubicBezTo>
                <a:cubicBezTo>
                  <a:pt x="2113140" y="41546"/>
                  <a:pt x="2139590" y="36257"/>
                  <a:pt x="2167803" y="30967"/>
                </a:cubicBezTo>
                <a:cubicBezTo>
                  <a:pt x="2181909" y="29204"/>
                  <a:pt x="2196015" y="25678"/>
                  <a:pt x="2211884" y="23913"/>
                </a:cubicBezTo>
                <a:cubicBezTo>
                  <a:pt x="2225990" y="22151"/>
                  <a:pt x="2243623" y="20387"/>
                  <a:pt x="2259494" y="18624"/>
                </a:cubicBezTo>
                <a:cubicBezTo>
                  <a:pt x="2346777" y="8045"/>
                  <a:pt x="2434499" y="1984"/>
                  <a:pt x="2522251" y="412"/>
                </a:cubicBezTo>
                <a:close/>
              </a:path>
            </a:pathLst>
          </a:custGeom>
          <a:solidFill>
            <a:schemeClr val="tx2">
              <a:lumMod val="75000"/>
            </a:schemeClr>
          </a:solidFill>
        </p:spPr>
      </p:pic>
      <p:sp>
        <p:nvSpPr>
          <p:cNvPr id="6" name="Rectangle 5">
            <a:extLst>
              <a:ext uri="{FF2B5EF4-FFF2-40B4-BE49-F238E27FC236}">
                <a16:creationId xmlns:a16="http://schemas.microsoft.com/office/drawing/2014/main" id="{AE04EA9A-07DF-7A35-C293-7107446BD552}"/>
              </a:ext>
            </a:extLst>
          </p:cNvPr>
          <p:cNvSpPr>
            <a:spLocks noChangeArrowheads="1"/>
          </p:cNvSpPr>
          <p:nvPr/>
        </p:nvSpPr>
        <p:spPr bwMode="auto">
          <a:xfrm>
            <a:off x="2373505" y="4103504"/>
            <a:ext cx="7527596" cy="2000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rgbClr val="548DD4"/>
                </a:solidFill>
                <a:effectLst/>
                <a:latin typeface="Cambria Math" panose="02040503050406030204" pitchFamily="18" charset="0"/>
                <a:ea typeface="Times New Roman" panose="02020603050405020304" pitchFamily="18" charset="0"/>
                <a:cs typeface="Times New Roman" panose="02020603050405020304" pitchFamily="18" charset="0"/>
              </a:rPr>
              <a:t>Herath H.M.T.P</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IT20276850</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F243E"/>
                </a:solidFill>
                <a:effectLst/>
                <a:latin typeface="Cambria Math" panose="02040503050406030204" pitchFamily="18" charset="0"/>
                <a:ea typeface="Times New Roman" panose="02020603050405020304" pitchFamily="18" charset="0"/>
                <a:cs typeface="Times New Roman" panose="02020603050405020304" pitchFamily="18" charset="0"/>
              </a:rPr>
              <a:t>BSc (Hons) </a:t>
            </a: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F243E"/>
                </a:solidFill>
                <a:effectLst/>
                <a:latin typeface="Cambria Math" panose="02040503050406030204" pitchFamily="18" charset="0"/>
                <a:ea typeface="Times New Roman" panose="02020603050405020304" pitchFamily="18" charset="0"/>
                <a:cs typeface="Times New Roman" panose="02020603050405020304" pitchFamily="18" charset="0"/>
              </a:rPr>
              <a:t>in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F243E"/>
                </a:solidFill>
                <a:effectLst/>
                <a:latin typeface="Cambria Math" panose="02040503050406030204" pitchFamily="18" charset="0"/>
                <a:ea typeface="Times New Roman" panose="02020603050405020304" pitchFamily="18" charset="0"/>
                <a:cs typeface="Times New Roman" panose="02020603050405020304" pitchFamily="18" charset="0"/>
              </a:rPr>
              <a:t>Information Technology Specializing in Software Engineering</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42559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6" name="Picture 4" descr="A plate of food with a fork and knife&#10;&#10;Description automatically generated with low confidence">
            <a:extLst>
              <a:ext uri="{FF2B5EF4-FFF2-40B4-BE49-F238E27FC236}">
                <a16:creationId xmlns:a16="http://schemas.microsoft.com/office/drawing/2014/main" id="{46A5C476-B370-12B4-50B9-FA2A20B7A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7433" y="2570107"/>
            <a:ext cx="3071374" cy="1951038"/>
          </a:xfrm>
          <a:prstGeom prst="rect">
            <a:avLst/>
          </a:prstGeom>
          <a:noFill/>
          <a:extLst>
            <a:ext uri="{909E8E84-426E-40DD-AFC4-6F175D3DCCD1}">
              <a14:hiddenFill xmlns:a14="http://schemas.microsoft.com/office/drawing/2010/main">
                <a:solidFill>
                  <a:srgbClr val="FFFFFF"/>
                </a:solidFill>
              </a14:hiddenFill>
            </a:ext>
          </a:extLst>
        </p:spPr>
      </p:pic>
      <p:pic>
        <p:nvPicPr>
          <p:cNvPr id="59395" name="Picture 5">
            <a:extLst>
              <a:ext uri="{FF2B5EF4-FFF2-40B4-BE49-F238E27FC236}">
                <a16:creationId xmlns:a16="http://schemas.microsoft.com/office/drawing/2014/main" id="{877CB296-1ACE-A1EA-D220-8D68170031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5469" y="1918558"/>
            <a:ext cx="2560903" cy="1951038"/>
          </a:xfrm>
          <a:prstGeom prst="rect">
            <a:avLst/>
          </a:prstGeom>
          <a:noFill/>
          <a:extLst>
            <a:ext uri="{909E8E84-426E-40DD-AFC4-6F175D3DCCD1}">
              <a14:hiddenFill xmlns:a14="http://schemas.microsoft.com/office/drawing/2010/main">
                <a:solidFill>
                  <a:srgbClr val="FFFFFF"/>
                </a:solidFill>
              </a14:hiddenFill>
            </a:ext>
          </a:extLst>
        </p:spPr>
      </p:pic>
      <p:pic>
        <p:nvPicPr>
          <p:cNvPr id="59394" name="Picture 7" descr="A picture containing text, font, graphics, graphic design&#10;&#10;Description automatically generated">
            <a:extLst>
              <a:ext uri="{FF2B5EF4-FFF2-40B4-BE49-F238E27FC236}">
                <a16:creationId xmlns:a16="http://schemas.microsoft.com/office/drawing/2014/main" id="{9FBD3B6F-90AE-D2BA-7554-93BFB301D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095" y="2391070"/>
            <a:ext cx="2350587" cy="2727737"/>
          </a:xfrm>
          <a:prstGeom prst="rect">
            <a:avLst/>
          </a:prstGeom>
          <a:noFill/>
          <a:extLst>
            <a:ext uri="{909E8E84-426E-40DD-AFC4-6F175D3DCCD1}">
              <a14:hiddenFill xmlns:a14="http://schemas.microsoft.com/office/drawing/2010/main">
                <a:solidFill>
                  <a:srgbClr val="FFFFFF"/>
                </a:solidFill>
              </a14:hiddenFill>
            </a:ext>
          </a:extLst>
        </p:spPr>
      </p:pic>
      <p:pic>
        <p:nvPicPr>
          <p:cNvPr id="59393" name="Picture 6" descr="A picture containing clipart, cartoon, drawing, illustration&#10;&#10;Description automatically generated">
            <a:extLst>
              <a:ext uri="{FF2B5EF4-FFF2-40B4-BE49-F238E27FC236}">
                <a16:creationId xmlns:a16="http://schemas.microsoft.com/office/drawing/2014/main" id="{6D84A4BB-2D95-E340-D693-83ED24641A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264" y="3933991"/>
            <a:ext cx="2350587" cy="22320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5">
            <a:extLst>
              <a:ext uri="{FF2B5EF4-FFF2-40B4-BE49-F238E27FC236}">
                <a16:creationId xmlns:a16="http://schemas.microsoft.com/office/drawing/2014/main" id="{B3EEFC97-F4FF-8E4D-8539-C94E95C7F08C}"/>
              </a:ext>
            </a:extLst>
          </p:cNvPr>
          <p:cNvSpPr>
            <a:spLocks noChangeArrowheads="1"/>
          </p:cNvSpPr>
          <p:nvPr/>
        </p:nvSpPr>
        <p:spPr bwMode="auto">
          <a:xfrm>
            <a:off x="1968759" y="445595"/>
            <a:ext cx="825448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Research Component</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600" b="1" i="0" u="none" strike="noStrike" cap="none" normalizeH="0" baseline="0" dirty="0">
                <a:ln>
                  <a:noFill/>
                </a:ln>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a:t>Customize Health Recommendations and Suggestions.</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6">
            <a:extLst>
              <a:ext uri="{FF2B5EF4-FFF2-40B4-BE49-F238E27FC236}">
                <a16:creationId xmlns:a16="http://schemas.microsoft.com/office/drawing/2014/main" id="{B981EF6E-9068-EE1A-27DF-03ACF13B984C}"/>
              </a:ext>
            </a:extLst>
          </p:cNvPr>
          <p:cNvSpPr>
            <a:spLocks noChangeArrowheads="1"/>
          </p:cNvSpPr>
          <p:nvPr/>
        </p:nvSpPr>
        <p:spPr bwMode="auto">
          <a:xfrm>
            <a:off x="1968759" y="6230411"/>
            <a:ext cx="1050626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4130420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9203DFF-18E3-4ACB-F93E-D36918D7579A}"/>
              </a:ext>
            </a:extLst>
          </p:cNvPr>
          <p:cNvSpPr>
            <a:spLocks noChangeArrowheads="1"/>
          </p:cNvSpPr>
          <p:nvPr/>
        </p:nvSpPr>
        <p:spPr bwMode="auto">
          <a:xfrm>
            <a:off x="1295399" y="305909"/>
            <a:ext cx="9910666" cy="433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Background</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2400" b="1" dirty="0">
              <a:solidFill>
                <a:srgbClr val="FF0000"/>
              </a:solidFill>
              <a:latin typeface="Cambria Math" panose="020405030504060302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GB" altLang="en-US" sz="20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Personalized plans are key for managing metabolic syndrome and improving health.</a:t>
            </a:r>
          </a:p>
          <a:p>
            <a:pPr marL="0" marR="0" lvl="0" indent="0" defTabSz="914400" rtl="0" eaLnBrk="0" fontAlgn="base" latinLnBrk="0" hangingPunct="0">
              <a:lnSpc>
                <a:spcPct val="100000"/>
              </a:lnSpc>
              <a:spcBef>
                <a:spcPct val="0"/>
              </a:spcBef>
              <a:spcAft>
                <a:spcPct val="0"/>
              </a:spcAft>
              <a:buClrTx/>
              <a:buSzTx/>
              <a:buFontTx/>
              <a:buChar char="•"/>
              <a:tabLst/>
            </a:pPr>
            <a:endParaRPr lang="en-GB" altLang="en-US" sz="2000" b="1" dirty="0">
              <a:solidFill>
                <a:srgbClr val="404040"/>
              </a:solidFill>
              <a:latin typeface="Cambria Math" panose="020405030504060302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GB" altLang="en-US" sz="20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Health profile assessment is essential for developing plans.</a:t>
            </a:r>
          </a:p>
          <a:p>
            <a:pPr marL="0" marR="0" lvl="0" indent="0" defTabSz="914400" rtl="0" eaLnBrk="0" fontAlgn="base" latinLnBrk="0" hangingPunct="0">
              <a:lnSpc>
                <a:spcPct val="100000"/>
              </a:lnSpc>
              <a:spcBef>
                <a:spcPct val="0"/>
              </a:spcBef>
              <a:spcAft>
                <a:spcPct val="0"/>
              </a:spcAft>
              <a:buClrTx/>
              <a:buSzTx/>
              <a:buFontTx/>
              <a:buChar char="•"/>
              <a:tabLst/>
            </a:pPr>
            <a:endParaRPr kumimoji="0" lang="en-GB" altLang="en-US" sz="20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GB" altLang="en-US" sz="20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Tailored plans manage symptoms and achieve goals.</a:t>
            </a:r>
          </a:p>
          <a:p>
            <a:pPr marL="0" marR="0" lvl="0" indent="0" defTabSz="914400" rtl="0" eaLnBrk="0" fontAlgn="base" latinLnBrk="0" hangingPunct="0">
              <a:lnSpc>
                <a:spcPct val="100000"/>
              </a:lnSpc>
              <a:spcBef>
                <a:spcPct val="0"/>
              </a:spcBef>
              <a:spcAft>
                <a:spcPct val="0"/>
              </a:spcAft>
              <a:buClrTx/>
              <a:buSzTx/>
              <a:buFontTx/>
              <a:buChar char="•"/>
              <a:tabLst/>
            </a:pPr>
            <a:endParaRPr kumimoji="0" lang="en-GB" altLang="en-US" sz="20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GB" altLang="en-US" sz="20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Diet and fitness apps should invest in personalized plans and gather relevant data.</a:t>
            </a:r>
          </a:p>
          <a:p>
            <a:pPr marL="0" marR="0" lvl="0" indent="0" defTabSz="914400" rtl="0" eaLnBrk="0" fontAlgn="base" latinLnBrk="0" hangingPunct="0">
              <a:lnSpc>
                <a:spcPct val="100000"/>
              </a:lnSpc>
              <a:spcBef>
                <a:spcPct val="0"/>
              </a:spcBef>
              <a:spcAft>
                <a:spcPct val="0"/>
              </a:spcAft>
              <a:buClrTx/>
              <a:buSzTx/>
              <a:buFontTx/>
              <a:buChar char="•"/>
              <a:tabLst/>
            </a:pPr>
            <a:endParaRPr kumimoji="0" lang="en-US" altLang="en-US" sz="1000" b="0" i="0" u="none" strike="noStrike" cap="none" normalizeH="0" baseline="0" dirty="0">
              <a:ln>
                <a:noFill/>
              </a:ln>
              <a:solidFill>
                <a:schemeClr val="tx1"/>
              </a:solidFill>
              <a:effectLst/>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GB" altLang="en-US" sz="20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Customized plans improve adherence and disease management.</a:t>
            </a: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descr="A picture containing clipart, vector graphics&#10;&#10;Description automatically generated">
            <a:extLst>
              <a:ext uri="{FF2B5EF4-FFF2-40B4-BE49-F238E27FC236}">
                <a16:creationId xmlns:a16="http://schemas.microsoft.com/office/drawing/2014/main" id="{C7E111AE-A22B-BD13-EF36-1BCB05BBEFCC}"/>
              </a:ext>
            </a:extLst>
          </p:cNvPr>
          <p:cNvPicPr>
            <a:picLocks noChangeAspect="1"/>
          </p:cNvPicPr>
          <p:nvPr/>
        </p:nvPicPr>
        <p:blipFill>
          <a:blip r:embed="rId2">
            <a:extLst>
              <a:ext uri="{28A0092B-C50C-407E-A947-70E740481C1C}">
                <a14:useLocalDpi xmlns:a14="http://schemas.microsoft.com/office/drawing/2010/main" val="0"/>
              </a:ext>
            </a:extLst>
          </a:blip>
          <a:srcRect l="22515" r="22515"/>
          <a:stretch>
            <a:fillRect/>
          </a:stretch>
        </p:blipFill>
        <p:spPr>
          <a:xfrm>
            <a:off x="8826759" y="3972838"/>
            <a:ext cx="2565918" cy="2756535"/>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pic>
      <p:sp>
        <p:nvSpPr>
          <p:cNvPr id="4" name="Rectangle 3">
            <a:extLst>
              <a:ext uri="{FF2B5EF4-FFF2-40B4-BE49-F238E27FC236}">
                <a16:creationId xmlns:a16="http://schemas.microsoft.com/office/drawing/2014/main" id="{62B30F4A-29B5-6693-69A4-BE8AF6EA85FD}"/>
              </a:ext>
            </a:extLst>
          </p:cNvPr>
          <p:cNvSpPr>
            <a:spLocks noChangeArrowheads="1"/>
          </p:cNvSpPr>
          <p:nvPr/>
        </p:nvSpPr>
        <p:spPr bwMode="auto">
          <a:xfrm>
            <a:off x="1931436" y="5267007"/>
            <a:ext cx="8332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6155539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AA08859-4A7E-4BED-1058-D31E6903B6B3}"/>
              </a:ext>
            </a:extLst>
          </p:cNvPr>
          <p:cNvSpPr>
            <a:spLocks noChangeArrowheads="1"/>
          </p:cNvSpPr>
          <p:nvPr/>
        </p:nvSpPr>
        <p:spPr bwMode="auto">
          <a:xfrm>
            <a:off x="1054358" y="357246"/>
            <a:ext cx="8761446"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eaLnBrk="0" fontAlgn="base" hangingPunct="0">
              <a:spcBef>
                <a:spcPct val="0"/>
              </a:spcBef>
              <a:spcAft>
                <a:spcPct val="0"/>
              </a:spcAft>
              <a:tabLst>
                <a:tab pos="457200" algn="l"/>
              </a:tabLst>
              <a:defRPr>
                <a:solidFill>
                  <a:schemeClr val="tx1"/>
                </a:solidFill>
                <a:latin typeface="Arial" panose="020B0604020202020204" pitchFamily="34" charset="0"/>
              </a:defRPr>
            </a:lvl2pPr>
            <a:lvl3pPr eaLnBrk="0" fontAlgn="base" hangingPunct="0">
              <a:spcBef>
                <a:spcPct val="0"/>
              </a:spcBef>
              <a:spcAft>
                <a:spcPct val="0"/>
              </a:spcAft>
              <a:tabLst>
                <a:tab pos="457200" algn="l"/>
              </a:tabLst>
              <a:defRPr>
                <a:solidFill>
                  <a:schemeClr val="tx1"/>
                </a:solidFill>
                <a:latin typeface="Arial" panose="020B0604020202020204" pitchFamily="34" charset="0"/>
              </a:defRPr>
            </a:lvl3pPr>
            <a:lvl4pPr eaLnBrk="0" fontAlgn="base" hangingPunct="0">
              <a:spcBef>
                <a:spcPct val="0"/>
              </a:spcBef>
              <a:spcAft>
                <a:spcPct val="0"/>
              </a:spcAft>
              <a:tabLst>
                <a:tab pos="457200" algn="l"/>
              </a:tabLst>
              <a:defRPr>
                <a:solidFill>
                  <a:schemeClr val="tx1"/>
                </a:solidFill>
                <a:latin typeface="Arial" panose="020B0604020202020204" pitchFamily="34" charset="0"/>
              </a:defRPr>
            </a:lvl4pPr>
            <a:lvl5pPr eaLnBrk="0" fontAlgn="base" hangingPunct="0">
              <a:spcBef>
                <a:spcPct val="0"/>
              </a:spcBef>
              <a:spcAft>
                <a:spcPct val="0"/>
              </a:spcAft>
              <a:tabLst>
                <a:tab pos="457200" algn="l"/>
              </a:tabLst>
              <a:defRPr>
                <a:solidFill>
                  <a:schemeClr val="tx1"/>
                </a:solidFill>
                <a:latin typeface="Arial" panose="020B0604020202020204" pitchFamily="34" charset="0"/>
              </a:defRPr>
            </a:lvl5pPr>
            <a:lvl6pPr eaLnBrk="0" fontAlgn="base" hangingPunct="0">
              <a:spcBef>
                <a:spcPct val="0"/>
              </a:spcBef>
              <a:spcAft>
                <a:spcPct val="0"/>
              </a:spcAft>
              <a:tabLst>
                <a:tab pos="457200" algn="l"/>
              </a:tabLst>
              <a:defRPr>
                <a:solidFill>
                  <a:schemeClr val="tx1"/>
                </a:solidFill>
                <a:latin typeface="Arial" panose="020B0604020202020204" pitchFamily="34" charset="0"/>
              </a:defRPr>
            </a:lvl6pPr>
            <a:lvl7pPr eaLnBrk="0" fontAlgn="base" hangingPunct="0">
              <a:spcBef>
                <a:spcPct val="0"/>
              </a:spcBef>
              <a:spcAft>
                <a:spcPct val="0"/>
              </a:spcAft>
              <a:tabLst>
                <a:tab pos="457200" algn="l"/>
              </a:tabLst>
              <a:defRPr>
                <a:solidFill>
                  <a:schemeClr val="tx1"/>
                </a:solidFill>
                <a:latin typeface="Arial" panose="020B0604020202020204" pitchFamily="34" charset="0"/>
              </a:defRPr>
            </a:lvl7pPr>
            <a:lvl8pPr eaLnBrk="0" fontAlgn="base" hangingPunct="0">
              <a:spcBef>
                <a:spcPct val="0"/>
              </a:spcBef>
              <a:spcAft>
                <a:spcPct val="0"/>
              </a:spcAft>
              <a:tabLst>
                <a:tab pos="457200" algn="l"/>
              </a:tabLst>
              <a:defRPr>
                <a:solidFill>
                  <a:schemeClr val="tx1"/>
                </a:solidFill>
                <a:latin typeface="Arial" panose="020B0604020202020204" pitchFamily="34" charset="0"/>
              </a:defRPr>
            </a:lvl8pPr>
            <a:lvl9pPr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57200" algn="l"/>
              </a:tabLst>
            </a:pPr>
            <a:r>
              <a:rPr kumimoji="0" lang="en-US" altLang="en-US" sz="24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Research problem</a:t>
            </a: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lang="en-US" altLang="en-US" sz="2400" b="1" dirty="0">
              <a:solidFill>
                <a:srgbClr val="FF0000"/>
              </a:solidFill>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GB" altLang="en-US" sz="20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Lack of personalized plans for metabolic syndrome leads to poor outcomes.</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lang="en-GB" altLang="en-US" sz="2000" b="1" dirty="0">
              <a:solidFill>
                <a:srgbClr val="404040"/>
              </a:solidFill>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GB" altLang="en-US" sz="20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Diet/fitness apps don't gather enough relevant data for tailored plans.</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lang="en-GB" altLang="en-US" sz="2000" b="1" dirty="0">
              <a:solidFill>
                <a:srgbClr val="404040"/>
              </a:solidFill>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GB" altLang="en-US" sz="20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Generic plans may result in lower adherence.</a:t>
            </a: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lang="en-GB" altLang="en-US" sz="2000" b="1" dirty="0">
              <a:solidFill>
                <a:srgbClr val="404040"/>
              </a:solidFill>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GB" altLang="en-US" sz="20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Personalized plans can manage symptoms and achieve goal.</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457200" algn="l"/>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descr="A picture containing graphical user interface&#10;&#10;Description automatically generated">
            <a:extLst>
              <a:ext uri="{FF2B5EF4-FFF2-40B4-BE49-F238E27FC236}">
                <a16:creationId xmlns:a16="http://schemas.microsoft.com/office/drawing/2014/main" id="{09DE7130-7714-9779-EE13-DC370C3B77CF}"/>
              </a:ext>
            </a:extLst>
          </p:cNvPr>
          <p:cNvPicPr>
            <a:picLocks noChangeAspect="1"/>
          </p:cNvPicPr>
          <p:nvPr/>
        </p:nvPicPr>
        <p:blipFill>
          <a:blip r:embed="rId2" cstate="print">
            <a:extLst>
              <a:ext uri="{28A0092B-C50C-407E-A947-70E740481C1C}">
                <a14:useLocalDpi xmlns:a14="http://schemas.microsoft.com/office/drawing/2010/main" val="0"/>
              </a:ext>
            </a:extLst>
          </a:blip>
          <a:srcRect l="15601" r="15601"/>
          <a:stretch>
            <a:fillRect/>
          </a:stretch>
        </p:blipFill>
        <p:spPr>
          <a:xfrm>
            <a:off x="8394441" y="3290082"/>
            <a:ext cx="2743201" cy="3013075"/>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pic>
      <p:sp>
        <p:nvSpPr>
          <p:cNvPr id="4" name="Rectangle 3">
            <a:extLst>
              <a:ext uri="{FF2B5EF4-FFF2-40B4-BE49-F238E27FC236}">
                <a16:creationId xmlns:a16="http://schemas.microsoft.com/office/drawing/2014/main" id="{87E9E416-4F6D-B74F-4F6A-63DC038782E0}"/>
              </a:ext>
            </a:extLst>
          </p:cNvPr>
          <p:cNvSpPr>
            <a:spLocks noChangeArrowheads="1"/>
          </p:cNvSpPr>
          <p:nvPr/>
        </p:nvSpPr>
        <p:spPr bwMode="auto">
          <a:xfrm>
            <a:off x="1054358" y="5481119"/>
            <a:ext cx="876144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9008118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BD7B187A-DDB2-9D65-00C0-AA07FC396543}"/>
              </a:ext>
            </a:extLst>
          </p:cNvPr>
          <p:cNvSpPr>
            <a:spLocks noChangeArrowheads="1"/>
          </p:cNvSpPr>
          <p:nvPr/>
        </p:nvSpPr>
        <p:spPr bwMode="auto">
          <a:xfrm>
            <a:off x="528541" y="278515"/>
            <a:ext cx="7434359"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FF0000"/>
                </a:solidFill>
                <a:effectLst/>
                <a:latin typeface="Cambria Math" panose="02040503050406030204" pitchFamily="18" charset="0"/>
                <a:ea typeface="Times New Roman" panose="02020603050405020304" pitchFamily="18" charset="0"/>
                <a:cs typeface="Times New Roman" panose="02020603050405020304" pitchFamily="18" charset="0"/>
              </a:rPr>
              <a:t>Methodology</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0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System Overview Diagram</a:t>
            </a:r>
          </a:p>
          <a:p>
            <a:pPr marL="0" marR="0" lvl="0" indent="0" algn="l" defTabSz="914400" rtl="0" eaLnBrk="0" fontAlgn="base" latinLnBrk="0" hangingPunct="0">
              <a:lnSpc>
                <a:spcPct val="100000"/>
              </a:lnSpc>
              <a:spcBef>
                <a:spcPct val="0"/>
              </a:spcBef>
              <a:spcAft>
                <a:spcPct val="0"/>
              </a:spcAft>
              <a:buClrTx/>
              <a:buSzTx/>
              <a:buFontTx/>
              <a:buChar char="•"/>
              <a:tabLst/>
            </a:pPr>
            <a:endParaRPr lang="en-GB" altLang="en-US" sz="2000" b="1" dirty="0">
              <a:solidFill>
                <a:srgbClr val="404040"/>
              </a:solidFill>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0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Technology Involved</a:t>
            </a:r>
          </a:p>
          <a:p>
            <a:pPr marL="0" marR="0" lvl="0" indent="0" algn="l" defTabSz="914400" rtl="0" eaLnBrk="0" fontAlgn="base" latinLnBrk="0" hangingPunct="0">
              <a:lnSpc>
                <a:spcPct val="100000"/>
              </a:lnSpc>
              <a:spcBef>
                <a:spcPct val="0"/>
              </a:spcBef>
              <a:spcAft>
                <a:spcPct val="0"/>
              </a:spcAft>
              <a:buClrTx/>
              <a:buSzTx/>
              <a:buFontTx/>
              <a:buChar char="•"/>
              <a:tabLst/>
            </a:pPr>
            <a:endParaRPr lang="en-GB" altLang="en-US" sz="2000" b="1" dirty="0">
              <a:solidFill>
                <a:srgbClr val="404040"/>
              </a:solidFill>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0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Project Requirements</a:t>
            </a:r>
          </a:p>
          <a:p>
            <a:pPr marL="0" marR="0" lvl="0" indent="0" algn="l" defTabSz="914400" rtl="0" eaLnBrk="0" fontAlgn="base" latinLnBrk="0" hangingPunct="0">
              <a:lnSpc>
                <a:spcPct val="100000"/>
              </a:lnSpc>
              <a:spcBef>
                <a:spcPct val="0"/>
              </a:spcBef>
              <a:spcAft>
                <a:spcPct val="0"/>
              </a:spcAft>
              <a:buClrTx/>
              <a:buSzTx/>
              <a:buFontTx/>
              <a:buChar char="•"/>
              <a:tabLst/>
            </a:pPr>
            <a:endParaRPr lang="en-GB" altLang="en-US" sz="2000" b="1" dirty="0">
              <a:solidFill>
                <a:srgbClr val="404040"/>
              </a:solidFill>
              <a:latin typeface="Cambria Math" panose="020405030504060302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GB" altLang="en-US" sz="2000" b="1" i="0" u="none" strike="noStrike" cap="none" normalizeH="0" baseline="0" dirty="0">
                <a:ln>
                  <a:noFill/>
                </a:ln>
                <a:solidFill>
                  <a:srgbClr val="404040"/>
                </a:solidFill>
                <a:effectLst/>
                <a:latin typeface="Cambria Math" panose="02040503050406030204" pitchFamily="18" charset="0"/>
                <a:ea typeface="Times New Roman" panose="02020603050405020304" pitchFamily="18" charset="0"/>
                <a:cs typeface="Times New Roman" panose="02020603050405020304" pitchFamily="18" charset="0"/>
              </a:rPr>
              <a:t>Work Breakdown Diagram</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descr="Diagram&#10;&#10;Description automatically generated">
            <a:extLst>
              <a:ext uri="{FF2B5EF4-FFF2-40B4-BE49-F238E27FC236}">
                <a16:creationId xmlns:a16="http://schemas.microsoft.com/office/drawing/2014/main" id="{F027433C-52F4-B728-1B32-BE931F7B5C2D}"/>
              </a:ext>
            </a:extLst>
          </p:cNvPr>
          <p:cNvPicPr>
            <a:picLocks noChangeAspect="1"/>
          </p:cNvPicPr>
          <p:nvPr/>
        </p:nvPicPr>
        <p:blipFill>
          <a:blip r:embed="rId2" cstate="print">
            <a:extLst>
              <a:ext uri="{28A0092B-C50C-407E-A947-70E740481C1C}">
                <a14:useLocalDpi xmlns:a14="http://schemas.microsoft.com/office/drawing/2010/main" val="0"/>
              </a:ext>
            </a:extLst>
          </a:blip>
          <a:srcRect l="14030" r="14030"/>
          <a:stretch>
            <a:fillRect/>
          </a:stretch>
        </p:blipFill>
        <p:spPr>
          <a:xfrm>
            <a:off x="7862791" y="2757346"/>
            <a:ext cx="3321697" cy="3556000"/>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pic>
      <p:sp>
        <p:nvSpPr>
          <p:cNvPr id="4" name="Rectangle 3">
            <a:extLst>
              <a:ext uri="{FF2B5EF4-FFF2-40B4-BE49-F238E27FC236}">
                <a16:creationId xmlns:a16="http://schemas.microsoft.com/office/drawing/2014/main" id="{4CD63776-8BDD-DEC1-B50F-78900C0B1FAB}"/>
              </a:ext>
            </a:extLst>
          </p:cNvPr>
          <p:cNvSpPr>
            <a:spLocks noChangeArrowheads="1"/>
          </p:cNvSpPr>
          <p:nvPr/>
        </p:nvSpPr>
        <p:spPr bwMode="auto">
          <a:xfrm>
            <a:off x="3433666" y="5406634"/>
            <a:ext cx="1165507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5319731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524688-7DF5-E302-A8BB-086E0E3C7EF1}"/>
              </a:ext>
            </a:extLst>
          </p:cNvPr>
          <p:cNvSpPr txBox="1"/>
          <p:nvPr/>
        </p:nvSpPr>
        <p:spPr>
          <a:xfrm>
            <a:off x="968051" y="661001"/>
            <a:ext cx="6097554" cy="3966150"/>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We gathered suitable dataset from the Kaggle website.</a:t>
            </a:r>
            <a:endParaRPr kumimoji="0" lang="en-US" sz="1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US" sz="1800" b="1" i="1" u="none" strike="noStrike" kern="1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Title : </a:t>
            </a:r>
            <a:r>
              <a:rPr lang="en-US" b="1" i="1" kern="100" dirty="0">
                <a:solidFill>
                  <a:srgbClr val="FF0000"/>
                </a:solidFill>
                <a:latin typeface="Calibri" panose="020F0502020204030204" pitchFamily="34" charset="0"/>
                <a:ea typeface="Calibri" panose="020F0502020204030204" pitchFamily="34" charset="0"/>
                <a:cs typeface="Times New Roman" panose="02020603050405020304" pitchFamily="18" charset="0"/>
              </a:rPr>
              <a:t>BMI Level</a:t>
            </a:r>
            <a:r>
              <a:rPr kumimoji="0" lang="en-US" sz="1800" b="1" i="1" u="none" strike="noStrike" kern="1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rPr>
              <a:t> Prediction</a:t>
            </a:r>
            <a:endParaRPr kumimoji="0" lang="en-US" sz="1400" b="1" i="1" u="none" strike="noStrike" kern="100" cap="none" spc="0" normalizeH="0" baseline="0" noProof="0" dirty="0">
              <a:ln>
                <a:noFill/>
              </a:ln>
              <a:solidFill>
                <a:srgbClr val="FF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BMI Level Status :</a:t>
            </a:r>
            <a:endParaRPr kumimoji="0" lang="en-US" sz="1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1800" b="1" i="0" u="none" strike="noStrike" kern="100" cap="none" spc="0" normalizeH="0" baseline="0" noProof="0" dirty="0">
                <a:ln>
                  <a:noFill/>
                </a:ln>
                <a:solidFill>
                  <a:srgbClr val="ED7D31">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0 - Extremely Weak </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1800" b="1" i="0" u="none" strike="noStrike" kern="100" cap="none" spc="0" normalizeH="0" baseline="0" noProof="0" dirty="0">
                <a:ln>
                  <a:noFill/>
                </a:ln>
                <a:solidFill>
                  <a:srgbClr val="ED7D31">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1 - Weak </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1800" b="1" i="0" u="none" strike="noStrike" kern="100" cap="none" spc="0" normalizeH="0" baseline="0" noProof="0" dirty="0">
                <a:ln>
                  <a:noFill/>
                </a:ln>
                <a:solidFill>
                  <a:srgbClr val="ED7D31">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2 - Normal </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1800" b="1" i="0" u="none" strike="noStrike" kern="100" cap="none" spc="0" normalizeH="0" baseline="0" noProof="0" dirty="0">
                <a:ln>
                  <a:noFill/>
                </a:ln>
                <a:solidFill>
                  <a:srgbClr val="ED7D31">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3 - Overweight </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1800" b="1" i="0" u="none" strike="noStrike" kern="100" cap="none" spc="0" normalizeH="0" baseline="0" noProof="0" dirty="0">
                <a:ln>
                  <a:noFill/>
                </a:ln>
                <a:solidFill>
                  <a:srgbClr val="ED7D31">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4 - Obesity </a:t>
            </a: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GB" sz="1800" b="1" i="0" u="none" strike="noStrike" kern="100" cap="none" spc="0" normalizeH="0" baseline="0" noProof="0" dirty="0">
                <a:ln>
                  <a:noFill/>
                </a:ln>
                <a:solidFill>
                  <a:srgbClr val="ED7D31">
                    <a:lumMod val="75000"/>
                  </a:srgbClr>
                </a:solidFill>
                <a:effectLst/>
                <a:uLnTx/>
                <a:uFillTx/>
                <a:latin typeface="Calibri" panose="020F0502020204030204" pitchFamily="34" charset="0"/>
                <a:ea typeface="Calibri" panose="020F0502020204030204" pitchFamily="34" charset="0"/>
                <a:cs typeface="Times New Roman" panose="02020603050405020304" pitchFamily="18" charset="0"/>
              </a:rPr>
              <a:t>5 - Extreme Obesity</a:t>
            </a:r>
            <a:r>
              <a:rPr kumimoji="0" lang="en-US" sz="18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400" b="0" i="0" u="none" strike="noStrike" kern="1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descr="A screenshot of a computer">
            <a:extLst>
              <a:ext uri="{FF2B5EF4-FFF2-40B4-BE49-F238E27FC236}">
                <a16:creationId xmlns:a16="http://schemas.microsoft.com/office/drawing/2014/main" id="{B15731C6-22E1-C843-6F4B-A17154B38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6325" y="677941"/>
            <a:ext cx="3414056" cy="5502117"/>
          </a:xfrm>
          <a:prstGeom prst="rect">
            <a:avLst/>
          </a:prstGeom>
        </p:spPr>
      </p:pic>
    </p:spTree>
    <p:extLst>
      <p:ext uri="{BB962C8B-B14F-4D97-AF65-F5344CB8AC3E}">
        <p14:creationId xmlns:p14="http://schemas.microsoft.com/office/powerpoint/2010/main" val="2867931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1914</TotalTime>
  <Words>8054</Words>
  <Application>Microsoft Office PowerPoint</Application>
  <PresentationFormat>Widescreen</PresentationFormat>
  <Paragraphs>1172</Paragraphs>
  <Slides>114</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114</vt:i4>
      </vt:variant>
    </vt:vector>
  </HeadingPairs>
  <TitlesOfParts>
    <vt:vector size="125" baseType="lpstr">
      <vt:lpstr>Abadi</vt:lpstr>
      <vt:lpstr>-apple-system</vt:lpstr>
      <vt:lpstr>Arial</vt:lpstr>
      <vt:lpstr>Calibri</vt:lpstr>
      <vt:lpstr>Calibri Light</vt:lpstr>
      <vt:lpstr>Cambria Math</vt:lpstr>
      <vt:lpstr>JetBrains Mono</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the Methodology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Peiris B.M.G. it20147396</dc:creator>
  <cp:lastModifiedBy>Peiris B.M.G. it20147396</cp:lastModifiedBy>
  <cp:revision>118</cp:revision>
  <dcterms:created xsi:type="dcterms:W3CDTF">2023-05-21T09:21:28Z</dcterms:created>
  <dcterms:modified xsi:type="dcterms:W3CDTF">2023-08-31T18:15:24Z</dcterms:modified>
</cp:coreProperties>
</file>